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1" r:id="rId5"/>
    <p:sldId id="262" r:id="rId6"/>
    <p:sldId id="256" r:id="rId7"/>
    <p:sldId id="263" r:id="rId8"/>
    <p:sldId id="264" r:id="rId9"/>
    <p:sldId id="265" r:id="rId10"/>
    <p:sldId id="267" r:id="rId11"/>
    <p:sldId id="266" r:id="rId12"/>
    <p:sldId id="268" r:id="rId13"/>
    <p:sldId id="269" r:id="rId14"/>
    <p:sldId id="270" r:id="rId15"/>
    <p:sldId id="271" r:id="rId16"/>
    <p:sldId id="273" r:id="rId17"/>
    <p:sldId id="272" r:id="rId18"/>
    <p:sldId id="274" r:id="rId19"/>
    <p:sldId id="257" r:id="rId20"/>
    <p:sldId id="275" r:id="rId21"/>
    <p:sldId id="276" r:id="rId22"/>
    <p:sldId id="277" r:id="rId23"/>
    <p:sldId id="278" r:id="rId24"/>
    <p:sldId id="279" r:id="rId25"/>
    <p:sldId id="281" r:id="rId26"/>
    <p:sldId id="280" r:id="rId27"/>
    <p:sldId id="282" r:id="rId28"/>
    <p:sldId id="285"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7" r:id="rId62"/>
    <p:sldId id="318" r:id="rId63"/>
    <p:sldId id="316" r:id="rId64"/>
    <p:sldId id="319" r:id="rId65"/>
    <p:sldId id="321" r:id="rId66"/>
    <p:sldId id="322" r:id="rId67"/>
    <p:sldId id="320"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7EB3-01D4-C56A-ECA4-34AB1BD9C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17B92F-0529-CAD5-7D93-AA0EBA994A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F2DDD5-B908-2484-67E5-0BB744FA9EC4}"/>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5" name="Footer Placeholder 4">
            <a:extLst>
              <a:ext uri="{FF2B5EF4-FFF2-40B4-BE49-F238E27FC236}">
                <a16:creationId xmlns:a16="http://schemas.microsoft.com/office/drawing/2014/main" id="{2F114429-2F62-A909-3F59-3211F5CDA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974E1-91C6-5353-D2A9-2A310C60B95A}"/>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83707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0F7D6-1949-5CE8-83E4-9966B8AAB0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B66D53-B37E-7EEF-884D-2A5150B87F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465E9-6C0C-FC1C-BE71-583C516BBCFE}"/>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5" name="Footer Placeholder 4">
            <a:extLst>
              <a:ext uri="{FF2B5EF4-FFF2-40B4-BE49-F238E27FC236}">
                <a16:creationId xmlns:a16="http://schemas.microsoft.com/office/drawing/2014/main" id="{942E8CB3-61B5-5ADD-5A00-8BC5C789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4E1A3-2AD6-DB39-5B03-0F63D2163B3C}"/>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48470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E89830-D6E4-90AA-38A6-A0E1B87F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416B18-E87E-6FB5-0EA1-0897FC031D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D684C-7F77-0BB0-9289-00062C688C6B}"/>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5" name="Footer Placeholder 4">
            <a:extLst>
              <a:ext uri="{FF2B5EF4-FFF2-40B4-BE49-F238E27FC236}">
                <a16:creationId xmlns:a16="http://schemas.microsoft.com/office/drawing/2014/main" id="{152132BA-EF20-29D4-0136-5AC2389A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63B2E-B07F-C03D-616F-1223B3D1B3CB}"/>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365802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B280-F9AC-EA11-3BF0-BE98B2450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F95E7-EBF7-31D0-88CD-430504D5B8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2D0EF6-1FEA-45D0-D920-37E641BA0DAA}"/>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5" name="Footer Placeholder 4">
            <a:extLst>
              <a:ext uri="{FF2B5EF4-FFF2-40B4-BE49-F238E27FC236}">
                <a16:creationId xmlns:a16="http://schemas.microsoft.com/office/drawing/2014/main" id="{1510BF87-AA09-4AE1-E7FE-162517D2F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31371-D331-D38B-BD28-179A9D60B7C3}"/>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88955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C13D-19C9-616D-7039-EF68DE1148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375649-6453-DC3F-5CD4-450C0CB4DA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EC2285-7DEF-E532-CE8B-83330DDBE20B}"/>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5" name="Footer Placeholder 4">
            <a:extLst>
              <a:ext uri="{FF2B5EF4-FFF2-40B4-BE49-F238E27FC236}">
                <a16:creationId xmlns:a16="http://schemas.microsoft.com/office/drawing/2014/main" id="{F9E0D235-A5D7-5373-1CD9-38A0F4EAA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7B002-DC02-D35F-1B62-5F2ADE776F4E}"/>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905862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8C56-B020-1D66-AB7B-00BC1387D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E0296C-0AA7-D2C2-EF8F-F3F012CD9F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F02CC2-EEB7-5657-9B5F-AF917897B2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F92869-488D-3D44-8FAF-66CC3C841B87}"/>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6" name="Footer Placeholder 5">
            <a:extLst>
              <a:ext uri="{FF2B5EF4-FFF2-40B4-BE49-F238E27FC236}">
                <a16:creationId xmlns:a16="http://schemas.microsoft.com/office/drawing/2014/main" id="{3A980E77-D76D-FB5D-1E93-AADDE68EF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5DF09-F303-9A7C-D2BA-1F5B369A56DA}"/>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890669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99F0-9965-ED68-6504-4F616F8DAF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F576E7-4FCA-4EA2-3B9F-0A7C93F9D6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093CB-2E46-D32E-12F8-8E46AA84BF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A72ACA-AF14-77D4-6AB2-DDFB7852C3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8E6D12-8BCB-A138-68FF-E53DDF92B0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A5AA62-8896-0E3C-1E42-FDDFC46DE140}"/>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8" name="Footer Placeholder 7">
            <a:extLst>
              <a:ext uri="{FF2B5EF4-FFF2-40B4-BE49-F238E27FC236}">
                <a16:creationId xmlns:a16="http://schemas.microsoft.com/office/drawing/2014/main" id="{F25F340A-0F9D-C845-30FE-10AD381411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2DE4E-0785-7C25-30C4-9FB9E96A3DEF}"/>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220074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2ED5-71ED-F313-12A4-5E51AED976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3FF1DC-7CB3-725F-3B4F-EF52527CB765}"/>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4" name="Footer Placeholder 3">
            <a:extLst>
              <a:ext uri="{FF2B5EF4-FFF2-40B4-BE49-F238E27FC236}">
                <a16:creationId xmlns:a16="http://schemas.microsoft.com/office/drawing/2014/main" id="{EC7CA262-8510-9D33-9924-E0D369EF1F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BF4FB3-CC0D-44BA-5A8D-EE9FE9E9127E}"/>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336055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362917-CC25-C301-FF6D-5AB26AFB217F}"/>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3" name="Footer Placeholder 2">
            <a:extLst>
              <a:ext uri="{FF2B5EF4-FFF2-40B4-BE49-F238E27FC236}">
                <a16:creationId xmlns:a16="http://schemas.microsoft.com/office/drawing/2014/main" id="{04480701-2095-4045-78D4-E732165759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E59951-07FD-7A13-BA50-30EF1AC4251A}"/>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219142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FA9B-B9CA-FF84-D99C-D1C9ECB3B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0B19D2-3A68-1BF6-7FAE-E5433D431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7CCD0A-F8D8-4140-593B-7C24B1B18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8DA8FC-7D50-696B-BE4E-AA00FFC01B83}"/>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6" name="Footer Placeholder 5">
            <a:extLst>
              <a:ext uri="{FF2B5EF4-FFF2-40B4-BE49-F238E27FC236}">
                <a16:creationId xmlns:a16="http://schemas.microsoft.com/office/drawing/2014/main" id="{7A275C8D-6CDF-1272-EE47-19238BF3D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E1F3B-9C44-2A71-6A77-E4B3E71781FE}"/>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1231725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F64F5-BBB8-379F-BA8C-747945B4B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EB3CEA-7D19-27B7-CF05-796A6C4306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53C5B7-5E06-2515-D82C-C2A529276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8BAAD-B8CA-046C-A64E-E9543076D301}"/>
              </a:ext>
            </a:extLst>
          </p:cNvPr>
          <p:cNvSpPr>
            <a:spLocks noGrp="1"/>
          </p:cNvSpPr>
          <p:nvPr>
            <p:ph type="dt" sz="half" idx="10"/>
          </p:nvPr>
        </p:nvSpPr>
        <p:spPr/>
        <p:txBody>
          <a:bodyPr/>
          <a:lstStyle/>
          <a:p>
            <a:fld id="{AAF493F6-6BC5-064E-A8CF-C49D33539201}" type="datetimeFigureOut">
              <a:rPr lang="en-US" smtClean="0"/>
              <a:t>1/26/24</a:t>
            </a:fld>
            <a:endParaRPr lang="en-US"/>
          </a:p>
        </p:txBody>
      </p:sp>
      <p:sp>
        <p:nvSpPr>
          <p:cNvPr id="6" name="Footer Placeholder 5">
            <a:extLst>
              <a:ext uri="{FF2B5EF4-FFF2-40B4-BE49-F238E27FC236}">
                <a16:creationId xmlns:a16="http://schemas.microsoft.com/office/drawing/2014/main" id="{87E694FF-7CF0-E032-9F55-7840C0BDA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968B6-CE88-BA26-F01E-F8BBD7EA4E46}"/>
              </a:ext>
            </a:extLst>
          </p:cNvPr>
          <p:cNvSpPr>
            <a:spLocks noGrp="1"/>
          </p:cNvSpPr>
          <p:nvPr>
            <p:ph type="sldNum" sz="quarter" idx="12"/>
          </p:nvPr>
        </p:nvSpPr>
        <p:spPr/>
        <p:txBody>
          <a:bodyPr/>
          <a:lstStyle/>
          <a:p>
            <a:fld id="{3D9F49A9-2A3D-FE41-BE85-5E1F41F5E374}" type="slidenum">
              <a:rPr lang="en-US" smtClean="0"/>
              <a:t>‹#›</a:t>
            </a:fld>
            <a:endParaRPr lang="en-US"/>
          </a:p>
        </p:txBody>
      </p:sp>
    </p:spTree>
    <p:extLst>
      <p:ext uri="{BB962C8B-B14F-4D97-AF65-F5344CB8AC3E}">
        <p14:creationId xmlns:p14="http://schemas.microsoft.com/office/powerpoint/2010/main" val="52376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1BA1A1-C039-7BB1-9E74-A99036BF7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7775B-FFEA-1C27-5101-120729139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0BE5C-58BE-3585-95C4-0F7214AE65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F493F6-6BC5-064E-A8CF-C49D33539201}" type="datetimeFigureOut">
              <a:rPr lang="en-US" smtClean="0"/>
              <a:t>1/26/24</a:t>
            </a:fld>
            <a:endParaRPr lang="en-US"/>
          </a:p>
        </p:txBody>
      </p:sp>
      <p:sp>
        <p:nvSpPr>
          <p:cNvPr id="5" name="Footer Placeholder 4">
            <a:extLst>
              <a:ext uri="{FF2B5EF4-FFF2-40B4-BE49-F238E27FC236}">
                <a16:creationId xmlns:a16="http://schemas.microsoft.com/office/drawing/2014/main" id="{34DE9B14-41E7-D7F0-2073-FE95D4444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97E651-6104-DECE-3291-187B2DCAFF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9F49A9-2A3D-FE41-BE85-5E1F41F5E374}" type="slidenum">
              <a:rPr lang="en-US" smtClean="0"/>
              <a:t>‹#›</a:t>
            </a:fld>
            <a:endParaRPr lang="en-US"/>
          </a:p>
        </p:txBody>
      </p:sp>
    </p:spTree>
    <p:extLst>
      <p:ext uri="{BB962C8B-B14F-4D97-AF65-F5344CB8AC3E}">
        <p14:creationId xmlns:p14="http://schemas.microsoft.com/office/powerpoint/2010/main" val="2589472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oloblab.org/" TargetMode="External"/><Relationship Id="rId2" Type="http://schemas.openxmlformats.org/officeDocument/2006/relationships/hyperlink" Target="mailto:joanthan@goloblab.org" TargetMode="External"/><Relationship Id="rId1" Type="http://schemas.openxmlformats.org/officeDocument/2006/relationships/slideLayout" Target="../slideLayouts/slideLayout6.xml"/><Relationship Id="rId4" Type="http://schemas.openxmlformats.org/officeDocument/2006/relationships/hyperlink" Target="https://github.com/jgolo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localhost:8890/notebooks/2.%20Do%20some%20stats%20on%20gut%20lymphocytes.ipynb#Objectives"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C9A9A9-89AB-0575-9BC5-9F02D8B9C501}"/>
              </a:ext>
            </a:extLst>
          </p:cNvPr>
          <p:cNvSpPr>
            <a:spLocks noGrp="1"/>
          </p:cNvSpPr>
          <p:nvPr>
            <p:ph type="title"/>
          </p:nvPr>
        </p:nvSpPr>
        <p:spPr/>
        <p:txBody>
          <a:bodyPr/>
          <a:lstStyle/>
          <a:p>
            <a:r>
              <a:rPr lang="en-US" dirty="0"/>
              <a:t>An introduction to data analysis with code</a:t>
            </a:r>
          </a:p>
        </p:txBody>
      </p:sp>
      <p:sp>
        <p:nvSpPr>
          <p:cNvPr id="6" name="TextBox 5">
            <a:extLst>
              <a:ext uri="{FF2B5EF4-FFF2-40B4-BE49-F238E27FC236}">
                <a16:creationId xmlns:a16="http://schemas.microsoft.com/office/drawing/2014/main" id="{4BA9D55E-3A0C-6FED-7734-D883847B4CE8}"/>
              </a:ext>
            </a:extLst>
          </p:cNvPr>
          <p:cNvSpPr txBox="1"/>
          <p:nvPr/>
        </p:nvSpPr>
        <p:spPr>
          <a:xfrm>
            <a:off x="7535917" y="5139559"/>
            <a:ext cx="4130566" cy="1200329"/>
          </a:xfrm>
          <a:prstGeom prst="rect">
            <a:avLst/>
          </a:prstGeom>
          <a:noFill/>
        </p:spPr>
        <p:txBody>
          <a:bodyPr wrap="square" rtlCol="0">
            <a:spAutoFit/>
          </a:bodyPr>
          <a:lstStyle/>
          <a:p>
            <a:r>
              <a:rPr lang="en-US" dirty="0"/>
              <a:t>Jonathan Golob, MD PhD</a:t>
            </a:r>
          </a:p>
          <a:p>
            <a:r>
              <a:rPr lang="en-US" dirty="0">
                <a:hlinkClick r:id="rId2"/>
              </a:rPr>
              <a:t>joanthan@goloblab.org</a:t>
            </a:r>
            <a:endParaRPr lang="en-US" dirty="0"/>
          </a:p>
          <a:p>
            <a:r>
              <a:rPr lang="en-US" dirty="0">
                <a:hlinkClick r:id="rId3"/>
              </a:rPr>
              <a:t>https://goloblab.org</a:t>
            </a:r>
            <a:endParaRPr lang="en-US" dirty="0"/>
          </a:p>
          <a:p>
            <a:r>
              <a:rPr lang="en-US" dirty="0">
                <a:hlinkClick r:id="rId4"/>
              </a:rPr>
              <a:t>https://github.com/jgolob/</a:t>
            </a:r>
            <a:endParaRPr lang="en-US" dirty="0"/>
          </a:p>
        </p:txBody>
      </p:sp>
      <p:sp>
        <p:nvSpPr>
          <p:cNvPr id="7" name="TextBox 6">
            <a:extLst>
              <a:ext uri="{FF2B5EF4-FFF2-40B4-BE49-F238E27FC236}">
                <a16:creationId xmlns:a16="http://schemas.microsoft.com/office/drawing/2014/main" id="{00182593-D72C-0AB0-A2B0-A198AD8250EF}"/>
              </a:ext>
            </a:extLst>
          </p:cNvPr>
          <p:cNvSpPr txBox="1"/>
          <p:nvPr/>
        </p:nvSpPr>
        <p:spPr>
          <a:xfrm>
            <a:off x="1545021" y="1690688"/>
            <a:ext cx="624314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Single cell RNA analysis from raw counts to basic regression</a:t>
            </a:r>
          </a:p>
        </p:txBody>
      </p:sp>
    </p:spTree>
    <p:extLst>
      <p:ext uri="{BB962C8B-B14F-4D97-AF65-F5344CB8AC3E}">
        <p14:creationId xmlns:p14="http://schemas.microsoft.com/office/powerpoint/2010/main" val="220151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41440-F8D0-FBE6-D2E9-DDB04FFA8AE4}"/>
              </a:ext>
            </a:extLst>
          </p:cNvPr>
          <p:cNvSpPr txBox="1"/>
          <p:nvPr/>
        </p:nvSpPr>
        <p:spPr>
          <a:xfrm>
            <a:off x="346842" y="357352"/>
            <a:ext cx="506664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For everyone wanting to follow-along interactively</a:t>
            </a:r>
          </a:p>
        </p:txBody>
      </p:sp>
      <p:sp>
        <p:nvSpPr>
          <p:cNvPr id="4" name="TextBox 3">
            <a:extLst>
              <a:ext uri="{FF2B5EF4-FFF2-40B4-BE49-F238E27FC236}">
                <a16:creationId xmlns:a16="http://schemas.microsoft.com/office/drawing/2014/main" id="{57A66EEA-85C4-CE38-5620-F7D2A4077AC6}"/>
              </a:ext>
            </a:extLst>
          </p:cNvPr>
          <p:cNvSpPr txBox="1"/>
          <p:nvPr/>
        </p:nvSpPr>
        <p:spPr>
          <a:xfrm>
            <a:off x="346842" y="861113"/>
            <a:ext cx="6096000" cy="369332"/>
          </a:xfrm>
          <a:prstGeom prst="rect">
            <a:avLst/>
          </a:prstGeom>
          <a:noFill/>
        </p:spPr>
        <p:txBody>
          <a:bodyPr wrap="square">
            <a:spAutoFit/>
          </a:bodyPr>
          <a:lstStyle/>
          <a:p>
            <a:r>
              <a:rPr lang="en-US" u="sng" dirty="0">
                <a:solidFill>
                  <a:schemeClr val="accent1"/>
                </a:solidFill>
              </a:rPr>
              <a:t>https://</a:t>
            </a:r>
            <a:r>
              <a:rPr lang="en-US" u="sng" dirty="0" err="1">
                <a:solidFill>
                  <a:schemeClr val="accent1"/>
                </a:solidFill>
              </a:rPr>
              <a:t>github.com</a:t>
            </a:r>
            <a:r>
              <a:rPr lang="en-US" u="sng" dirty="0">
                <a:solidFill>
                  <a:schemeClr val="accent1"/>
                </a:solidFill>
              </a:rPr>
              <a:t>/</a:t>
            </a:r>
            <a:r>
              <a:rPr lang="en-US" u="sng" dirty="0" err="1">
                <a:solidFill>
                  <a:schemeClr val="accent1"/>
                </a:solidFill>
              </a:rPr>
              <a:t>jgolob</a:t>
            </a:r>
            <a:r>
              <a:rPr lang="en-US" u="sng" dirty="0">
                <a:solidFill>
                  <a:schemeClr val="accent1"/>
                </a:solidFill>
              </a:rPr>
              <a:t>/immuno-850-scrna/</a:t>
            </a:r>
          </a:p>
        </p:txBody>
      </p:sp>
      <p:pic>
        <p:nvPicPr>
          <p:cNvPr id="5" name="Picture 4">
            <a:extLst>
              <a:ext uri="{FF2B5EF4-FFF2-40B4-BE49-F238E27FC236}">
                <a16:creationId xmlns:a16="http://schemas.microsoft.com/office/drawing/2014/main" id="{6B901540-37C8-6D10-CD83-5FA1DAF7CA38}"/>
              </a:ext>
            </a:extLst>
          </p:cNvPr>
          <p:cNvPicPr>
            <a:picLocks noChangeAspect="1"/>
          </p:cNvPicPr>
          <p:nvPr/>
        </p:nvPicPr>
        <p:blipFill>
          <a:blip r:embed="rId2"/>
          <a:stretch>
            <a:fillRect/>
          </a:stretch>
        </p:blipFill>
        <p:spPr>
          <a:xfrm>
            <a:off x="507124" y="1530461"/>
            <a:ext cx="7772400" cy="2157463"/>
          </a:xfrm>
          <a:prstGeom prst="rect">
            <a:avLst/>
          </a:prstGeom>
        </p:spPr>
      </p:pic>
      <p:cxnSp>
        <p:nvCxnSpPr>
          <p:cNvPr id="7" name="Straight Arrow Connector 6">
            <a:extLst>
              <a:ext uri="{FF2B5EF4-FFF2-40B4-BE49-F238E27FC236}">
                <a16:creationId xmlns:a16="http://schemas.microsoft.com/office/drawing/2014/main" id="{4E0AE211-8F2E-AB14-E229-4E7917FF0487}"/>
              </a:ext>
            </a:extLst>
          </p:cNvPr>
          <p:cNvCxnSpPr>
            <a:cxnSpLocks/>
            <a:stCxn id="8" idx="1"/>
          </p:cNvCxnSpPr>
          <p:nvPr/>
        </p:nvCxnSpPr>
        <p:spPr>
          <a:xfrm flipH="1">
            <a:off x="8279524" y="2842313"/>
            <a:ext cx="1316420" cy="586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DE22F3C-A4F6-B9D2-4530-52015FA8E0D7}"/>
              </a:ext>
            </a:extLst>
          </p:cNvPr>
          <p:cNvSpPr txBox="1"/>
          <p:nvPr/>
        </p:nvSpPr>
        <p:spPr>
          <a:xfrm>
            <a:off x="9595944" y="2657647"/>
            <a:ext cx="118340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Click here</a:t>
            </a:r>
          </a:p>
        </p:txBody>
      </p:sp>
      <p:pic>
        <p:nvPicPr>
          <p:cNvPr id="9" name="Picture 8">
            <a:extLst>
              <a:ext uri="{FF2B5EF4-FFF2-40B4-BE49-F238E27FC236}">
                <a16:creationId xmlns:a16="http://schemas.microsoft.com/office/drawing/2014/main" id="{5E84EB05-6DB8-DB06-E4DD-30767FAA5BBB}"/>
              </a:ext>
            </a:extLst>
          </p:cNvPr>
          <p:cNvPicPr>
            <a:picLocks noChangeAspect="1"/>
          </p:cNvPicPr>
          <p:nvPr/>
        </p:nvPicPr>
        <p:blipFill>
          <a:blip r:embed="rId3"/>
          <a:stretch>
            <a:fillRect/>
          </a:stretch>
        </p:blipFill>
        <p:spPr>
          <a:xfrm>
            <a:off x="4854903" y="3640755"/>
            <a:ext cx="3605924" cy="3087373"/>
          </a:xfrm>
          <a:prstGeom prst="rect">
            <a:avLst/>
          </a:prstGeom>
        </p:spPr>
      </p:pic>
      <p:cxnSp>
        <p:nvCxnSpPr>
          <p:cNvPr id="10" name="Straight Arrow Connector 9">
            <a:extLst>
              <a:ext uri="{FF2B5EF4-FFF2-40B4-BE49-F238E27FC236}">
                <a16:creationId xmlns:a16="http://schemas.microsoft.com/office/drawing/2014/main" id="{8071D915-DE89-CD4D-E6DE-84D3483F2A42}"/>
              </a:ext>
            </a:extLst>
          </p:cNvPr>
          <p:cNvCxnSpPr>
            <a:cxnSpLocks/>
            <a:stCxn id="13" idx="1"/>
          </p:cNvCxnSpPr>
          <p:nvPr/>
        </p:nvCxnSpPr>
        <p:spPr>
          <a:xfrm flipH="1">
            <a:off x="6442842" y="5790465"/>
            <a:ext cx="2442340" cy="620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0B936FF-FB9E-8D24-E20A-C460B1D0FED1}"/>
              </a:ext>
            </a:extLst>
          </p:cNvPr>
          <p:cNvSpPr txBox="1"/>
          <p:nvPr/>
        </p:nvSpPr>
        <p:spPr>
          <a:xfrm>
            <a:off x="8885182" y="5605799"/>
            <a:ext cx="116095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Then here</a:t>
            </a:r>
          </a:p>
        </p:txBody>
      </p:sp>
      <p:sp>
        <p:nvSpPr>
          <p:cNvPr id="16" name="TextBox 15">
            <a:extLst>
              <a:ext uri="{FF2B5EF4-FFF2-40B4-BE49-F238E27FC236}">
                <a16:creationId xmlns:a16="http://schemas.microsoft.com/office/drawing/2014/main" id="{C3C0AB4B-1494-A763-7F8A-D54D1760645A}"/>
              </a:ext>
            </a:extLst>
          </p:cNvPr>
          <p:cNvSpPr txBox="1"/>
          <p:nvPr/>
        </p:nvSpPr>
        <p:spPr>
          <a:xfrm>
            <a:off x="9004481" y="6100887"/>
            <a:ext cx="293727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 and extract the download</a:t>
            </a:r>
          </a:p>
        </p:txBody>
      </p:sp>
    </p:spTree>
    <p:extLst>
      <p:ext uri="{BB962C8B-B14F-4D97-AF65-F5344CB8AC3E}">
        <p14:creationId xmlns:p14="http://schemas.microsoft.com/office/powerpoint/2010/main" val="200566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A207C8-4B0D-E1C9-CFCB-77801E41D821}"/>
              </a:ext>
            </a:extLst>
          </p:cNvPr>
          <p:cNvSpPr txBox="1"/>
          <p:nvPr/>
        </p:nvSpPr>
        <p:spPr>
          <a:xfrm>
            <a:off x="346842" y="357352"/>
            <a:ext cx="506664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For everyone wanting to follow-along interactively</a:t>
            </a:r>
          </a:p>
        </p:txBody>
      </p:sp>
      <p:sp>
        <p:nvSpPr>
          <p:cNvPr id="3" name="TextBox 2">
            <a:extLst>
              <a:ext uri="{FF2B5EF4-FFF2-40B4-BE49-F238E27FC236}">
                <a16:creationId xmlns:a16="http://schemas.microsoft.com/office/drawing/2014/main" id="{F2BA40ED-A371-CDAB-2A31-C1AB02881003}"/>
              </a:ext>
            </a:extLst>
          </p:cNvPr>
          <p:cNvSpPr txBox="1"/>
          <p:nvPr/>
        </p:nvSpPr>
        <p:spPr>
          <a:xfrm>
            <a:off x="819807" y="998483"/>
            <a:ext cx="8681545" cy="5632311"/>
          </a:xfrm>
          <a:prstGeom prst="rect">
            <a:avLst/>
          </a:prstGeom>
          <a:noFill/>
        </p:spPr>
        <p:txBody>
          <a:bodyPr wrap="square" rtlCol="0">
            <a:spAutoFit/>
          </a:bodyPr>
          <a:lstStyle/>
          <a:p>
            <a:r>
              <a:rPr lang="en-US" dirty="0"/>
              <a:t>1. Open a Command Terminal.</a:t>
            </a:r>
          </a:p>
          <a:p>
            <a:endParaRPr lang="en-US" dirty="0"/>
          </a:p>
          <a:p>
            <a:r>
              <a:rPr lang="en-US" b="1" dirty="0"/>
              <a:t>MacOS</a:t>
            </a:r>
            <a:r>
              <a:rPr lang="en-US" dirty="0"/>
              <a:t>: “</a:t>
            </a:r>
            <a:r>
              <a:rPr lang="en-US" dirty="0" err="1"/>
              <a:t>Terminal.app</a:t>
            </a:r>
            <a:r>
              <a:rPr lang="en-US" dirty="0"/>
              <a:t>” in “Applications/Utilities”</a:t>
            </a:r>
          </a:p>
          <a:p>
            <a:r>
              <a:rPr lang="en-US" b="1" dirty="0"/>
              <a:t>Windows</a:t>
            </a:r>
            <a:r>
              <a:rPr lang="en-US" dirty="0"/>
              <a:t>: ‘</a:t>
            </a:r>
            <a:r>
              <a:rPr lang="en-US" dirty="0" err="1"/>
              <a:t>cmd.exe</a:t>
            </a:r>
            <a:r>
              <a:rPr lang="en-US" dirty="0"/>
              <a:t>’</a:t>
            </a:r>
          </a:p>
          <a:p>
            <a:r>
              <a:rPr lang="en-US" b="1" dirty="0"/>
              <a:t>Linux</a:t>
            </a:r>
            <a:r>
              <a:rPr lang="en-US" dirty="0"/>
              <a:t>: ”Terminal” or “</a:t>
            </a:r>
            <a:r>
              <a:rPr lang="en-US" dirty="0" err="1"/>
              <a:t>xterm</a:t>
            </a:r>
            <a:r>
              <a:rPr lang="en-US" dirty="0"/>
              <a:t>” or “kitty” (or you probably know already given you are running </a:t>
            </a:r>
            <a:r>
              <a:rPr lang="en-US" dirty="0" err="1"/>
              <a:t>linux</a:t>
            </a:r>
            <a:r>
              <a:rPr lang="en-US" dirty="0"/>
              <a:t>).</a:t>
            </a:r>
          </a:p>
          <a:p>
            <a:endParaRPr lang="en-US" dirty="0"/>
          </a:p>
          <a:p>
            <a:r>
              <a:rPr lang="en-US" dirty="0"/>
              <a:t>2. Change to the directory where the unzipped file you just downloaded was placed. If you haven’t changed anything it is likely `Downloads/</a:t>
            </a:r>
            <a:r>
              <a:rPr lang="en-US" u="sng" dirty="0"/>
              <a:t>immuno-850-scrna’.</a:t>
            </a:r>
          </a:p>
          <a:p>
            <a:r>
              <a:rPr lang="en-US" dirty="0" err="1"/>
              <a:t>e.g</a:t>
            </a:r>
            <a:r>
              <a:rPr lang="en-US" dirty="0"/>
              <a:t>,</a:t>
            </a:r>
          </a:p>
          <a:p>
            <a:r>
              <a:rPr lang="en-US" dirty="0"/>
              <a:t>`cd Downloads/</a:t>
            </a:r>
            <a:r>
              <a:rPr lang="en-US" u="sng" dirty="0"/>
              <a:t> immuno-850-scrna`</a:t>
            </a:r>
          </a:p>
          <a:p>
            <a:endParaRPr lang="en-US" dirty="0"/>
          </a:p>
          <a:p>
            <a:r>
              <a:rPr lang="en-US" dirty="0"/>
              <a:t>3. Create a python virtual environment:</a:t>
            </a:r>
          </a:p>
          <a:p>
            <a:r>
              <a:rPr lang="en-US" dirty="0"/>
              <a:t>`python3 -m </a:t>
            </a:r>
            <a:r>
              <a:rPr lang="en-US" dirty="0" err="1"/>
              <a:t>venv</a:t>
            </a:r>
            <a:r>
              <a:rPr lang="en-US" dirty="0"/>
              <a:t> </a:t>
            </a:r>
            <a:r>
              <a:rPr lang="en-US" dirty="0" err="1"/>
              <a:t>scrnaenv</a:t>
            </a:r>
            <a:r>
              <a:rPr lang="en-US" dirty="0"/>
              <a:t>`</a:t>
            </a:r>
          </a:p>
          <a:p>
            <a:endParaRPr lang="en-US" dirty="0"/>
          </a:p>
          <a:p>
            <a:r>
              <a:rPr lang="en-US" dirty="0"/>
              <a:t>4. Activate the environment:</a:t>
            </a:r>
          </a:p>
          <a:p>
            <a:r>
              <a:rPr lang="en-US" dirty="0"/>
              <a:t>`source </a:t>
            </a:r>
            <a:r>
              <a:rPr lang="en-US" dirty="0" err="1"/>
              <a:t>scrnaenv</a:t>
            </a:r>
            <a:r>
              <a:rPr lang="en-US" dirty="0"/>
              <a:t>/bin/activate`</a:t>
            </a:r>
          </a:p>
          <a:p>
            <a:endParaRPr lang="en-US" dirty="0"/>
          </a:p>
          <a:p>
            <a:r>
              <a:rPr lang="en-US" dirty="0"/>
              <a:t>5. Install all the needed libraries</a:t>
            </a:r>
          </a:p>
          <a:p>
            <a:r>
              <a:rPr lang="en-US" dirty="0"/>
              <a:t>`pip3 install -r </a:t>
            </a:r>
            <a:r>
              <a:rPr lang="en-US" dirty="0" err="1"/>
              <a:t>requirements.txt</a:t>
            </a:r>
            <a:r>
              <a:rPr lang="en-US" dirty="0"/>
              <a:t>`</a:t>
            </a:r>
          </a:p>
        </p:txBody>
      </p:sp>
      <p:sp>
        <p:nvSpPr>
          <p:cNvPr id="4" name="TextBox 3">
            <a:extLst>
              <a:ext uri="{FF2B5EF4-FFF2-40B4-BE49-F238E27FC236}">
                <a16:creationId xmlns:a16="http://schemas.microsoft.com/office/drawing/2014/main" id="{C202306B-496D-19AC-2486-753DC0E7127F}"/>
              </a:ext>
            </a:extLst>
          </p:cNvPr>
          <p:cNvSpPr txBox="1"/>
          <p:nvPr/>
        </p:nvSpPr>
        <p:spPr>
          <a:xfrm>
            <a:off x="6821214" y="357352"/>
            <a:ext cx="181828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One-time things</a:t>
            </a:r>
          </a:p>
        </p:txBody>
      </p:sp>
    </p:spTree>
    <p:extLst>
      <p:ext uri="{BB962C8B-B14F-4D97-AF65-F5344CB8AC3E}">
        <p14:creationId xmlns:p14="http://schemas.microsoft.com/office/powerpoint/2010/main" val="305480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6BBEE-0CA6-F40D-08D3-E3B16B7F2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C80C6D-D0F2-BEF5-D6B5-87E49629BF06}"/>
              </a:ext>
            </a:extLst>
          </p:cNvPr>
          <p:cNvSpPr txBox="1"/>
          <p:nvPr/>
        </p:nvSpPr>
        <p:spPr>
          <a:xfrm>
            <a:off x="346842" y="357352"/>
            <a:ext cx="506664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For everyone wanting to follow-along interactively</a:t>
            </a:r>
          </a:p>
        </p:txBody>
      </p:sp>
      <p:sp>
        <p:nvSpPr>
          <p:cNvPr id="3" name="TextBox 2">
            <a:extLst>
              <a:ext uri="{FF2B5EF4-FFF2-40B4-BE49-F238E27FC236}">
                <a16:creationId xmlns:a16="http://schemas.microsoft.com/office/drawing/2014/main" id="{AAB38F1C-574E-6722-328B-A0124AB9864E}"/>
              </a:ext>
            </a:extLst>
          </p:cNvPr>
          <p:cNvSpPr txBox="1"/>
          <p:nvPr/>
        </p:nvSpPr>
        <p:spPr>
          <a:xfrm>
            <a:off x="819807" y="998483"/>
            <a:ext cx="8681545" cy="5078313"/>
          </a:xfrm>
          <a:prstGeom prst="rect">
            <a:avLst/>
          </a:prstGeom>
          <a:noFill/>
        </p:spPr>
        <p:txBody>
          <a:bodyPr wrap="square" rtlCol="0">
            <a:spAutoFit/>
          </a:bodyPr>
          <a:lstStyle/>
          <a:p>
            <a:r>
              <a:rPr lang="en-US" dirty="0"/>
              <a:t>1. Open a Command Terminal.</a:t>
            </a:r>
          </a:p>
          <a:p>
            <a:endParaRPr lang="en-US" dirty="0"/>
          </a:p>
          <a:p>
            <a:r>
              <a:rPr lang="en-US" b="1" dirty="0"/>
              <a:t>MacOS</a:t>
            </a:r>
            <a:r>
              <a:rPr lang="en-US" dirty="0"/>
              <a:t>: “</a:t>
            </a:r>
            <a:r>
              <a:rPr lang="en-US" dirty="0" err="1"/>
              <a:t>Terminal.app</a:t>
            </a:r>
            <a:r>
              <a:rPr lang="en-US" dirty="0"/>
              <a:t>” in “Applications/Utilities”</a:t>
            </a:r>
          </a:p>
          <a:p>
            <a:r>
              <a:rPr lang="en-US" b="1" dirty="0"/>
              <a:t>Windows</a:t>
            </a:r>
            <a:r>
              <a:rPr lang="en-US" dirty="0"/>
              <a:t>: ‘</a:t>
            </a:r>
            <a:r>
              <a:rPr lang="en-US" dirty="0" err="1"/>
              <a:t>cmd.exe</a:t>
            </a:r>
            <a:r>
              <a:rPr lang="en-US" dirty="0"/>
              <a:t>’</a:t>
            </a:r>
          </a:p>
          <a:p>
            <a:r>
              <a:rPr lang="en-US" b="1" dirty="0"/>
              <a:t>Linux</a:t>
            </a:r>
            <a:r>
              <a:rPr lang="en-US" dirty="0"/>
              <a:t>: ”Terminal” or “</a:t>
            </a:r>
            <a:r>
              <a:rPr lang="en-US" dirty="0" err="1"/>
              <a:t>xterm</a:t>
            </a:r>
            <a:r>
              <a:rPr lang="en-US" dirty="0"/>
              <a:t>” or “kitty” (or you probably know already given you are running </a:t>
            </a:r>
            <a:r>
              <a:rPr lang="en-US" dirty="0" err="1"/>
              <a:t>linux</a:t>
            </a:r>
            <a:r>
              <a:rPr lang="en-US" dirty="0"/>
              <a:t>).</a:t>
            </a:r>
          </a:p>
          <a:p>
            <a:endParaRPr lang="en-US" dirty="0"/>
          </a:p>
          <a:p>
            <a:r>
              <a:rPr lang="en-US" dirty="0"/>
              <a:t>2. Change to the directory where the unzipped file you just downloaded was placed. If you haven’t changed anything it is likely `Downloads/</a:t>
            </a:r>
            <a:r>
              <a:rPr lang="en-US" u="sng" dirty="0"/>
              <a:t>immuno-850-scrna’.</a:t>
            </a:r>
          </a:p>
          <a:p>
            <a:r>
              <a:rPr lang="en-US" dirty="0" err="1"/>
              <a:t>e.g</a:t>
            </a:r>
            <a:r>
              <a:rPr lang="en-US" dirty="0"/>
              <a:t>,</a:t>
            </a:r>
          </a:p>
          <a:p>
            <a:r>
              <a:rPr lang="en-US" dirty="0"/>
              <a:t>`cd Downloads/</a:t>
            </a:r>
            <a:r>
              <a:rPr lang="en-US" u="sng" dirty="0"/>
              <a:t> immuno-850-scrna`</a:t>
            </a:r>
          </a:p>
          <a:p>
            <a:endParaRPr lang="en-US" dirty="0"/>
          </a:p>
          <a:p>
            <a:r>
              <a:rPr lang="en-US" dirty="0"/>
              <a:t>3. Activate the environment:</a:t>
            </a:r>
          </a:p>
          <a:p>
            <a:r>
              <a:rPr lang="en-US" dirty="0"/>
              <a:t>`source </a:t>
            </a:r>
            <a:r>
              <a:rPr lang="en-US" dirty="0" err="1"/>
              <a:t>scrnaenv</a:t>
            </a:r>
            <a:r>
              <a:rPr lang="en-US" dirty="0"/>
              <a:t>/bin/activate`</a:t>
            </a:r>
          </a:p>
          <a:p>
            <a:endParaRPr lang="en-US" dirty="0"/>
          </a:p>
          <a:p>
            <a:r>
              <a:rPr lang="en-US" dirty="0"/>
              <a:t>4. Go to the </a:t>
            </a:r>
            <a:r>
              <a:rPr lang="en-US" dirty="0" err="1"/>
              <a:t>jupyter</a:t>
            </a:r>
            <a:r>
              <a:rPr lang="en-US" dirty="0"/>
              <a:t> directory and activate the </a:t>
            </a:r>
            <a:r>
              <a:rPr lang="en-US" dirty="0" err="1"/>
              <a:t>jupyter</a:t>
            </a:r>
            <a:r>
              <a:rPr lang="en-US" dirty="0"/>
              <a:t> notebook.</a:t>
            </a:r>
          </a:p>
          <a:p>
            <a:r>
              <a:rPr lang="en-US" dirty="0"/>
              <a:t>`cd </a:t>
            </a:r>
            <a:r>
              <a:rPr lang="en-US" dirty="0" err="1"/>
              <a:t>jupyter</a:t>
            </a:r>
            <a:r>
              <a:rPr lang="en-US" dirty="0"/>
              <a:t>`</a:t>
            </a:r>
          </a:p>
          <a:p>
            <a:r>
              <a:rPr lang="en-US" dirty="0"/>
              <a:t>`</a:t>
            </a:r>
            <a:r>
              <a:rPr lang="en-US" dirty="0" err="1"/>
              <a:t>jupyter</a:t>
            </a:r>
            <a:r>
              <a:rPr lang="en-US" dirty="0"/>
              <a:t> notebook`</a:t>
            </a:r>
          </a:p>
        </p:txBody>
      </p:sp>
      <p:sp>
        <p:nvSpPr>
          <p:cNvPr id="4" name="TextBox 3">
            <a:extLst>
              <a:ext uri="{FF2B5EF4-FFF2-40B4-BE49-F238E27FC236}">
                <a16:creationId xmlns:a16="http://schemas.microsoft.com/office/drawing/2014/main" id="{BACB281F-5053-20F1-D031-6058D2226629}"/>
              </a:ext>
            </a:extLst>
          </p:cNvPr>
          <p:cNvSpPr txBox="1"/>
          <p:nvPr/>
        </p:nvSpPr>
        <p:spPr>
          <a:xfrm>
            <a:off x="8933793" y="357352"/>
            <a:ext cx="1334814"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Every time</a:t>
            </a:r>
          </a:p>
        </p:txBody>
      </p:sp>
    </p:spTree>
    <p:extLst>
      <p:ext uri="{BB962C8B-B14F-4D97-AF65-F5344CB8AC3E}">
        <p14:creationId xmlns:p14="http://schemas.microsoft.com/office/powerpoint/2010/main" val="23458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DE8FF-E8DD-1E0E-BBCC-EA837108005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34C93B-2060-A92C-4127-8EA95477549E}"/>
              </a:ext>
            </a:extLst>
          </p:cNvPr>
          <p:cNvPicPr>
            <a:picLocks noChangeAspect="1"/>
          </p:cNvPicPr>
          <p:nvPr/>
        </p:nvPicPr>
        <p:blipFill>
          <a:blip r:embed="rId2"/>
          <a:stretch>
            <a:fillRect/>
          </a:stretch>
        </p:blipFill>
        <p:spPr>
          <a:xfrm>
            <a:off x="4163411" y="539094"/>
            <a:ext cx="7543800" cy="3530600"/>
          </a:xfrm>
          <a:prstGeom prst="rect">
            <a:avLst/>
          </a:prstGeom>
        </p:spPr>
      </p:pic>
      <p:cxnSp>
        <p:nvCxnSpPr>
          <p:cNvPr id="9" name="Straight Arrow Connector 8">
            <a:extLst>
              <a:ext uri="{FF2B5EF4-FFF2-40B4-BE49-F238E27FC236}">
                <a16:creationId xmlns:a16="http://schemas.microsoft.com/office/drawing/2014/main" id="{13425EFB-CA68-26B5-6FDB-7E9E31921D32}"/>
              </a:ext>
            </a:extLst>
          </p:cNvPr>
          <p:cNvCxnSpPr>
            <a:cxnSpLocks/>
            <a:stCxn id="11" idx="3"/>
          </p:cNvCxnSpPr>
          <p:nvPr/>
        </p:nvCxnSpPr>
        <p:spPr>
          <a:xfrm flipV="1">
            <a:off x="2522483" y="3195145"/>
            <a:ext cx="1439917" cy="55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BC55647-2701-B6C2-FBFA-095FB8278EAF}"/>
              </a:ext>
            </a:extLst>
          </p:cNvPr>
          <p:cNvSpPr txBox="1"/>
          <p:nvPr/>
        </p:nvSpPr>
        <p:spPr>
          <a:xfrm>
            <a:off x="9995338" y="94594"/>
            <a:ext cx="1818289"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One-time things</a:t>
            </a:r>
          </a:p>
        </p:txBody>
      </p:sp>
      <p:sp>
        <p:nvSpPr>
          <p:cNvPr id="11" name="TextBox 10">
            <a:extLst>
              <a:ext uri="{FF2B5EF4-FFF2-40B4-BE49-F238E27FC236}">
                <a16:creationId xmlns:a16="http://schemas.microsoft.com/office/drawing/2014/main" id="{FC74B981-FE55-74B3-89E8-8718D6B43C3B}"/>
              </a:ext>
            </a:extLst>
          </p:cNvPr>
          <p:cNvSpPr txBox="1"/>
          <p:nvPr/>
        </p:nvSpPr>
        <p:spPr>
          <a:xfrm>
            <a:off x="515007" y="2511972"/>
            <a:ext cx="200747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Use the 0. Prep notebook to download the files and assemble them</a:t>
            </a:r>
          </a:p>
        </p:txBody>
      </p:sp>
    </p:spTree>
    <p:extLst>
      <p:ext uri="{BB962C8B-B14F-4D97-AF65-F5344CB8AC3E}">
        <p14:creationId xmlns:p14="http://schemas.microsoft.com/office/powerpoint/2010/main" val="1470646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D8408-A79D-D053-B118-2F16E0417711}"/>
              </a:ext>
            </a:extLst>
          </p:cNvPr>
          <p:cNvPicPr>
            <a:picLocks noChangeAspect="1"/>
          </p:cNvPicPr>
          <p:nvPr/>
        </p:nvPicPr>
        <p:blipFill>
          <a:blip r:embed="rId2"/>
          <a:stretch>
            <a:fillRect/>
          </a:stretch>
        </p:blipFill>
        <p:spPr>
          <a:xfrm>
            <a:off x="244366" y="1761099"/>
            <a:ext cx="10485290" cy="3335802"/>
          </a:xfrm>
          <a:prstGeom prst="rect">
            <a:avLst/>
          </a:prstGeom>
        </p:spPr>
      </p:pic>
      <p:cxnSp>
        <p:nvCxnSpPr>
          <p:cNvPr id="4" name="Straight Arrow Connector 3">
            <a:extLst>
              <a:ext uri="{FF2B5EF4-FFF2-40B4-BE49-F238E27FC236}">
                <a16:creationId xmlns:a16="http://schemas.microsoft.com/office/drawing/2014/main" id="{10E19786-F434-6609-02E7-0D998AFB9DB1}"/>
              </a:ext>
            </a:extLst>
          </p:cNvPr>
          <p:cNvCxnSpPr/>
          <p:nvPr/>
        </p:nvCxnSpPr>
        <p:spPr>
          <a:xfrm flipH="1">
            <a:off x="1755228" y="966952"/>
            <a:ext cx="725213" cy="1439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23141C0-E020-BEF4-F7F5-B94063CAEA85}"/>
              </a:ext>
            </a:extLst>
          </p:cNvPr>
          <p:cNvSpPr txBox="1"/>
          <p:nvPr/>
        </p:nvSpPr>
        <p:spPr>
          <a:xfrm>
            <a:off x="1072055" y="597620"/>
            <a:ext cx="336393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Click here to run a block of code</a:t>
            </a:r>
          </a:p>
        </p:txBody>
      </p:sp>
      <p:sp>
        <p:nvSpPr>
          <p:cNvPr id="6" name="TextBox 5">
            <a:extLst>
              <a:ext uri="{FF2B5EF4-FFF2-40B4-BE49-F238E27FC236}">
                <a16:creationId xmlns:a16="http://schemas.microsoft.com/office/drawing/2014/main" id="{F85D03B6-44BA-D3CE-8E72-C3F0891F5F5C}"/>
              </a:ext>
            </a:extLst>
          </p:cNvPr>
          <p:cNvSpPr txBox="1"/>
          <p:nvPr/>
        </p:nvSpPr>
        <p:spPr>
          <a:xfrm>
            <a:off x="8583700" y="3924144"/>
            <a:ext cx="170591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A block of code</a:t>
            </a:r>
          </a:p>
        </p:txBody>
      </p:sp>
      <p:cxnSp>
        <p:nvCxnSpPr>
          <p:cNvPr id="7" name="Straight Arrow Connector 6">
            <a:extLst>
              <a:ext uri="{FF2B5EF4-FFF2-40B4-BE49-F238E27FC236}">
                <a16:creationId xmlns:a16="http://schemas.microsoft.com/office/drawing/2014/main" id="{A9B1181B-AD6D-25CF-08F6-6DA08BCF3BD8}"/>
              </a:ext>
            </a:extLst>
          </p:cNvPr>
          <p:cNvCxnSpPr>
            <a:cxnSpLocks/>
          </p:cNvCxnSpPr>
          <p:nvPr/>
        </p:nvCxnSpPr>
        <p:spPr>
          <a:xfrm flipH="1">
            <a:off x="2480441" y="4108810"/>
            <a:ext cx="6103259" cy="95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5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DB9C67-55B8-F449-B3E2-420DFFA0E446}"/>
              </a:ext>
            </a:extLst>
          </p:cNvPr>
          <p:cNvPicPr>
            <a:picLocks noChangeAspect="1"/>
          </p:cNvPicPr>
          <p:nvPr/>
        </p:nvPicPr>
        <p:blipFill>
          <a:blip r:embed="rId2"/>
          <a:stretch>
            <a:fillRect/>
          </a:stretch>
        </p:blipFill>
        <p:spPr>
          <a:xfrm>
            <a:off x="623614" y="412969"/>
            <a:ext cx="3860800" cy="1092200"/>
          </a:xfrm>
          <a:prstGeom prst="rect">
            <a:avLst/>
          </a:prstGeom>
        </p:spPr>
      </p:pic>
      <p:pic>
        <p:nvPicPr>
          <p:cNvPr id="4" name="Picture 3">
            <a:extLst>
              <a:ext uri="{FF2B5EF4-FFF2-40B4-BE49-F238E27FC236}">
                <a16:creationId xmlns:a16="http://schemas.microsoft.com/office/drawing/2014/main" id="{C241F22A-22CD-14A0-B90B-950DA1A93EDC}"/>
              </a:ext>
            </a:extLst>
          </p:cNvPr>
          <p:cNvPicPr>
            <a:picLocks noChangeAspect="1"/>
          </p:cNvPicPr>
          <p:nvPr/>
        </p:nvPicPr>
        <p:blipFill>
          <a:blip r:embed="rId3"/>
          <a:stretch>
            <a:fillRect/>
          </a:stretch>
        </p:blipFill>
        <p:spPr>
          <a:xfrm>
            <a:off x="623614" y="1786137"/>
            <a:ext cx="7772400" cy="4658894"/>
          </a:xfrm>
          <a:prstGeom prst="rect">
            <a:avLst/>
          </a:prstGeom>
        </p:spPr>
      </p:pic>
      <p:sp>
        <p:nvSpPr>
          <p:cNvPr id="5" name="TextBox 4">
            <a:extLst>
              <a:ext uri="{FF2B5EF4-FFF2-40B4-BE49-F238E27FC236}">
                <a16:creationId xmlns:a16="http://schemas.microsoft.com/office/drawing/2014/main" id="{073FAB0B-FB86-DD2D-A087-55942CC9A42D}"/>
              </a:ext>
            </a:extLst>
          </p:cNvPr>
          <p:cNvSpPr txBox="1"/>
          <p:nvPr/>
        </p:nvSpPr>
        <p:spPr>
          <a:xfrm>
            <a:off x="9049407" y="388178"/>
            <a:ext cx="260656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Make places to store the data only if they do not exist</a:t>
            </a:r>
          </a:p>
        </p:txBody>
      </p:sp>
      <p:sp>
        <p:nvSpPr>
          <p:cNvPr id="6" name="TextBox 5">
            <a:extLst>
              <a:ext uri="{FF2B5EF4-FFF2-40B4-BE49-F238E27FC236}">
                <a16:creationId xmlns:a16="http://schemas.microsoft.com/office/drawing/2014/main" id="{A3601D6D-3548-F5B4-AC69-58C813DDC350}"/>
              </a:ext>
            </a:extLst>
          </p:cNvPr>
          <p:cNvSpPr txBox="1"/>
          <p:nvPr/>
        </p:nvSpPr>
        <p:spPr>
          <a:xfrm>
            <a:off x="9049406" y="3157654"/>
            <a:ext cx="2606565"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Download the data from the internet, but only if you do not already have a copy (`if not </a:t>
            </a:r>
            <a:r>
              <a:rPr lang="en-US" dirty="0" err="1"/>
              <a:t>os.pathexists</a:t>
            </a:r>
            <a:r>
              <a:rPr lang="en-US" dirty="0"/>
              <a:t>`)</a:t>
            </a:r>
          </a:p>
        </p:txBody>
      </p:sp>
    </p:spTree>
    <p:extLst>
      <p:ext uri="{BB962C8B-B14F-4D97-AF65-F5344CB8AC3E}">
        <p14:creationId xmlns:p14="http://schemas.microsoft.com/office/powerpoint/2010/main" val="1188544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31E3F1-C266-24F3-6E80-A22E17858D2D}"/>
              </a:ext>
            </a:extLst>
          </p:cNvPr>
          <p:cNvSpPr txBox="1"/>
          <p:nvPr/>
        </p:nvSpPr>
        <p:spPr>
          <a:xfrm>
            <a:off x="609600" y="641131"/>
            <a:ext cx="10878207" cy="2308324"/>
          </a:xfrm>
          <a:prstGeom prst="rect">
            <a:avLst/>
          </a:prstGeom>
          <a:noFill/>
        </p:spPr>
        <p:txBody>
          <a:bodyPr wrap="square" rtlCol="0">
            <a:spAutoFit/>
          </a:bodyPr>
          <a:lstStyle/>
          <a:p>
            <a:r>
              <a:rPr lang="en-US" b="1" dirty="0"/>
              <a:t>The information from this study we need to do the analysis:</a:t>
            </a:r>
          </a:p>
          <a:p>
            <a:endParaRPr lang="en-US" dirty="0"/>
          </a:p>
          <a:p>
            <a:pPr marL="342900" indent="-342900">
              <a:buAutoNum type="arabicPeriod"/>
            </a:pPr>
            <a:r>
              <a:rPr lang="en-US" dirty="0"/>
              <a:t>The </a:t>
            </a:r>
            <a:r>
              <a:rPr lang="en-US" b="1" dirty="0"/>
              <a:t>list of genes </a:t>
            </a:r>
            <a:r>
              <a:rPr lang="en-US" dirty="0"/>
              <a:t>that were identified.</a:t>
            </a:r>
            <a:br>
              <a:rPr lang="en-US" dirty="0"/>
            </a:br>
            <a:endParaRPr lang="en-US" dirty="0"/>
          </a:p>
          <a:p>
            <a:pPr marL="342900" indent="-342900">
              <a:buAutoNum type="arabicPeriod"/>
            </a:pPr>
            <a:r>
              <a:rPr lang="en-US" b="1" dirty="0"/>
              <a:t>Per-cell</a:t>
            </a:r>
            <a:r>
              <a:rPr lang="en-US" dirty="0"/>
              <a:t> information (donor, body site, prior fractionation, etc.).</a:t>
            </a:r>
          </a:p>
          <a:p>
            <a:pPr marL="342900" indent="-342900">
              <a:buAutoNum type="arabicPeriod"/>
            </a:pPr>
            <a:endParaRPr lang="en-US" dirty="0"/>
          </a:p>
          <a:p>
            <a:pPr marL="342900" indent="-342900">
              <a:buAutoNum type="arabicPeriod"/>
            </a:pPr>
            <a:r>
              <a:rPr lang="en-US" dirty="0"/>
              <a:t>The </a:t>
            </a:r>
            <a:r>
              <a:rPr lang="en-US" b="1" dirty="0"/>
              <a:t>number of reads that were assigned to a given gene for each cell</a:t>
            </a:r>
            <a:r>
              <a:rPr lang="en-US" dirty="0"/>
              <a:t>. (Read-counts; the actual RNA sequencing data).</a:t>
            </a:r>
          </a:p>
        </p:txBody>
      </p:sp>
    </p:spTree>
    <p:extLst>
      <p:ext uri="{BB962C8B-B14F-4D97-AF65-F5344CB8AC3E}">
        <p14:creationId xmlns:p14="http://schemas.microsoft.com/office/powerpoint/2010/main" val="40841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A3BAE-A5E4-0975-A364-70FE6EE19955}"/>
              </a:ext>
            </a:extLst>
          </p:cNvPr>
          <p:cNvPicPr>
            <a:picLocks noChangeAspect="1"/>
          </p:cNvPicPr>
          <p:nvPr/>
        </p:nvPicPr>
        <p:blipFill>
          <a:blip r:embed="rId2"/>
          <a:stretch>
            <a:fillRect/>
          </a:stretch>
        </p:blipFill>
        <p:spPr>
          <a:xfrm>
            <a:off x="128751" y="623181"/>
            <a:ext cx="10239464" cy="4264130"/>
          </a:xfrm>
          <a:prstGeom prst="rect">
            <a:avLst/>
          </a:prstGeom>
        </p:spPr>
      </p:pic>
      <p:sp>
        <p:nvSpPr>
          <p:cNvPr id="3" name="TextBox 2">
            <a:extLst>
              <a:ext uri="{FF2B5EF4-FFF2-40B4-BE49-F238E27FC236}">
                <a16:creationId xmlns:a16="http://schemas.microsoft.com/office/drawing/2014/main" id="{9701B639-3612-44C4-42A5-B3F8192EB934}"/>
              </a:ext>
            </a:extLst>
          </p:cNvPr>
          <p:cNvSpPr txBox="1"/>
          <p:nvPr/>
        </p:nvSpPr>
        <p:spPr>
          <a:xfrm>
            <a:off x="1" y="1008993"/>
            <a:ext cx="77776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Code</a:t>
            </a:r>
          </a:p>
        </p:txBody>
      </p:sp>
      <p:sp>
        <p:nvSpPr>
          <p:cNvPr id="4" name="TextBox 3">
            <a:extLst>
              <a:ext uri="{FF2B5EF4-FFF2-40B4-BE49-F238E27FC236}">
                <a16:creationId xmlns:a16="http://schemas.microsoft.com/office/drawing/2014/main" id="{87252766-DA96-6DB5-86B6-BF7210BDA74A}"/>
              </a:ext>
            </a:extLst>
          </p:cNvPr>
          <p:cNvSpPr txBox="1"/>
          <p:nvPr/>
        </p:nvSpPr>
        <p:spPr>
          <a:xfrm>
            <a:off x="-57806" y="3043546"/>
            <a:ext cx="893379" cy="120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Output from that code</a:t>
            </a:r>
          </a:p>
        </p:txBody>
      </p:sp>
      <p:sp>
        <p:nvSpPr>
          <p:cNvPr id="5" name="TextBox 4">
            <a:extLst>
              <a:ext uri="{FF2B5EF4-FFF2-40B4-BE49-F238E27FC236}">
                <a16:creationId xmlns:a16="http://schemas.microsoft.com/office/drawing/2014/main" id="{5A035D4B-87B3-224F-20D5-BC13C42363E0}"/>
              </a:ext>
            </a:extLst>
          </p:cNvPr>
          <p:cNvSpPr txBox="1"/>
          <p:nvPr/>
        </p:nvSpPr>
        <p:spPr>
          <a:xfrm>
            <a:off x="10496965" y="528588"/>
            <a:ext cx="146882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Read in the ‘metadata’ or per-cell information</a:t>
            </a:r>
          </a:p>
        </p:txBody>
      </p:sp>
      <p:sp>
        <p:nvSpPr>
          <p:cNvPr id="6" name="TextBox 5">
            <a:extLst>
              <a:ext uri="{FF2B5EF4-FFF2-40B4-BE49-F238E27FC236}">
                <a16:creationId xmlns:a16="http://schemas.microsoft.com/office/drawing/2014/main" id="{530EB376-3F53-5F36-9830-DF76C938C69A}"/>
              </a:ext>
            </a:extLst>
          </p:cNvPr>
          <p:cNvSpPr txBox="1"/>
          <p:nvPr/>
        </p:nvSpPr>
        <p:spPr>
          <a:xfrm>
            <a:off x="442507" y="4981257"/>
            <a:ext cx="10788868" cy="1477328"/>
          </a:xfrm>
          <a:prstGeom prst="rect">
            <a:avLst/>
          </a:prstGeom>
          <a:noFill/>
        </p:spPr>
        <p:txBody>
          <a:bodyPr wrap="square" rtlCol="0">
            <a:spAutoFit/>
          </a:bodyPr>
          <a:lstStyle/>
          <a:p>
            <a:r>
              <a:rPr lang="en-US" dirty="0"/>
              <a:t>The metadata is stored in a file that one could conceivably open in Excel, but it is very large (tens of thousands of rows and 37 columns), and may result in Excel struggling to open and work with it.</a:t>
            </a:r>
          </a:p>
          <a:p>
            <a:endParaRPr lang="en-US" dirty="0"/>
          </a:p>
          <a:p>
            <a:r>
              <a:rPr lang="en-US" dirty="0"/>
              <a:t>Excel is also notorious for ‘correcting’ scientific names to things like dates (e.g., the ‘OCT4’ gene to October 4th).</a:t>
            </a:r>
          </a:p>
        </p:txBody>
      </p:sp>
    </p:spTree>
    <p:extLst>
      <p:ext uri="{BB962C8B-B14F-4D97-AF65-F5344CB8AC3E}">
        <p14:creationId xmlns:p14="http://schemas.microsoft.com/office/powerpoint/2010/main" val="167649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4494D-6221-164F-58DE-A6C228F3CF12}"/>
              </a:ext>
            </a:extLst>
          </p:cNvPr>
          <p:cNvSpPr txBox="1"/>
          <p:nvPr/>
        </p:nvSpPr>
        <p:spPr>
          <a:xfrm>
            <a:off x="767255" y="662152"/>
            <a:ext cx="6306207"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Keeping track of three separate files, keeping them together, in order, and collected is not easy!</a:t>
            </a:r>
          </a:p>
        </p:txBody>
      </p:sp>
      <p:sp>
        <p:nvSpPr>
          <p:cNvPr id="3" name="TextBox 2">
            <a:extLst>
              <a:ext uri="{FF2B5EF4-FFF2-40B4-BE49-F238E27FC236}">
                <a16:creationId xmlns:a16="http://schemas.microsoft.com/office/drawing/2014/main" id="{83CB8D0A-4CD1-06A7-43B4-ECFD3A3BDAC4}"/>
              </a:ext>
            </a:extLst>
          </p:cNvPr>
          <p:cNvSpPr txBox="1"/>
          <p:nvPr/>
        </p:nvSpPr>
        <p:spPr>
          <a:xfrm>
            <a:off x="767255" y="2328043"/>
            <a:ext cx="6306207"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Trying to put them all into one Excel workbook will make subsequent things (average by each row, </a:t>
            </a:r>
            <a:r>
              <a:rPr lang="en-US" dirty="0" err="1"/>
              <a:t>etc</a:t>
            </a:r>
            <a:r>
              <a:rPr lang="en-US" dirty="0"/>
              <a:t>) more difficult if we mix metadata with data.</a:t>
            </a:r>
          </a:p>
        </p:txBody>
      </p:sp>
    </p:spTree>
    <p:extLst>
      <p:ext uri="{BB962C8B-B14F-4D97-AF65-F5344CB8AC3E}">
        <p14:creationId xmlns:p14="http://schemas.microsoft.com/office/powerpoint/2010/main" val="233007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A43C5-6320-0071-9473-8CE0838DB3E6}"/>
              </a:ext>
            </a:extLst>
          </p:cNvPr>
          <p:cNvPicPr>
            <a:picLocks noChangeAspect="1"/>
          </p:cNvPicPr>
          <p:nvPr/>
        </p:nvPicPr>
        <p:blipFill>
          <a:blip r:embed="rId2"/>
          <a:stretch>
            <a:fillRect/>
          </a:stretch>
        </p:blipFill>
        <p:spPr>
          <a:xfrm>
            <a:off x="4616600" y="0"/>
            <a:ext cx="7575400" cy="6858000"/>
          </a:xfrm>
          <a:prstGeom prst="rect">
            <a:avLst/>
          </a:prstGeom>
        </p:spPr>
      </p:pic>
      <p:pic>
        <p:nvPicPr>
          <p:cNvPr id="4" name="Picture 3">
            <a:extLst>
              <a:ext uri="{FF2B5EF4-FFF2-40B4-BE49-F238E27FC236}">
                <a16:creationId xmlns:a16="http://schemas.microsoft.com/office/drawing/2014/main" id="{9DB28C16-1A68-C0A8-9865-48711261873F}"/>
              </a:ext>
            </a:extLst>
          </p:cNvPr>
          <p:cNvPicPr>
            <a:picLocks noChangeAspect="1"/>
          </p:cNvPicPr>
          <p:nvPr/>
        </p:nvPicPr>
        <p:blipFill>
          <a:blip r:embed="rId3"/>
          <a:stretch>
            <a:fillRect/>
          </a:stretch>
        </p:blipFill>
        <p:spPr>
          <a:xfrm>
            <a:off x="0" y="754775"/>
            <a:ext cx="4787900" cy="1333500"/>
          </a:xfrm>
          <a:prstGeom prst="rect">
            <a:avLst/>
          </a:prstGeom>
        </p:spPr>
      </p:pic>
    </p:spTree>
    <p:extLst>
      <p:ext uri="{BB962C8B-B14F-4D97-AF65-F5344CB8AC3E}">
        <p14:creationId xmlns:p14="http://schemas.microsoft.com/office/powerpoint/2010/main" val="3034158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0A51-861E-5FD8-557F-BF4721277194}"/>
              </a:ext>
            </a:extLst>
          </p:cNvPr>
          <p:cNvSpPr>
            <a:spLocks noGrp="1"/>
          </p:cNvSpPr>
          <p:nvPr>
            <p:ph type="title"/>
          </p:nvPr>
        </p:nvSpPr>
        <p:spPr/>
        <p:txBody>
          <a:bodyPr/>
          <a:lstStyle/>
          <a:p>
            <a:r>
              <a:rPr lang="en-US" dirty="0"/>
              <a:t>Disclosures</a:t>
            </a:r>
          </a:p>
        </p:txBody>
      </p:sp>
      <p:sp>
        <p:nvSpPr>
          <p:cNvPr id="3" name="TextBox 2">
            <a:extLst>
              <a:ext uri="{FF2B5EF4-FFF2-40B4-BE49-F238E27FC236}">
                <a16:creationId xmlns:a16="http://schemas.microsoft.com/office/drawing/2014/main" id="{10EA9BA6-F3A9-B8D1-FCB6-B25FF2D75E00}"/>
              </a:ext>
            </a:extLst>
          </p:cNvPr>
          <p:cNvSpPr txBox="1"/>
          <p:nvPr/>
        </p:nvSpPr>
        <p:spPr>
          <a:xfrm>
            <a:off x="4866290" y="4508939"/>
            <a:ext cx="6148552" cy="646331"/>
          </a:xfrm>
          <a:prstGeom prst="rect">
            <a:avLst/>
          </a:prstGeom>
          <a:noFill/>
        </p:spPr>
        <p:txBody>
          <a:bodyPr wrap="square" rtlCol="0">
            <a:spAutoFit/>
          </a:bodyPr>
          <a:lstStyle/>
          <a:p>
            <a:r>
              <a:rPr lang="en-US" dirty="0"/>
              <a:t>My wife works for </a:t>
            </a:r>
            <a:r>
              <a:rPr lang="en-US" dirty="0" err="1"/>
              <a:t>Loxo</a:t>
            </a:r>
            <a:r>
              <a:rPr lang="en-US" dirty="0"/>
              <a:t> Oncology, a division of Eli Lilly.</a:t>
            </a:r>
          </a:p>
          <a:p>
            <a:r>
              <a:rPr lang="en-US" dirty="0"/>
              <a:t>There is no overlap between her work and this presentation.</a:t>
            </a:r>
          </a:p>
        </p:txBody>
      </p:sp>
    </p:spTree>
    <p:extLst>
      <p:ext uri="{BB962C8B-B14F-4D97-AF65-F5344CB8AC3E}">
        <p14:creationId xmlns:p14="http://schemas.microsoft.com/office/powerpoint/2010/main" val="35796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78C25-6A3C-0AFC-6A38-146750693F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C1CBF8-AE46-2604-D1A6-B20CC77E656F}"/>
              </a:ext>
            </a:extLst>
          </p:cNvPr>
          <p:cNvPicPr>
            <a:picLocks noChangeAspect="1"/>
          </p:cNvPicPr>
          <p:nvPr/>
        </p:nvPicPr>
        <p:blipFill>
          <a:blip r:embed="rId2"/>
          <a:stretch>
            <a:fillRect/>
          </a:stretch>
        </p:blipFill>
        <p:spPr>
          <a:xfrm>
            <a:off x="1715745" y="0"/>
            <a:ext cx="7575400" cy="6858000"/>
          </a:xfrm>
          <a:prstGeom prst="rect">
            <a:avLst/>
          </a:prstGeom>
        </p:spPr>
      </p:pic>
      <p:sp>
        <p:nvSpPr>
          <p:cNvPr id="5" name="TextBox 4">
            <a:extLst>
              <a:ext uri="{FF2B5EF4-FFF2-40B4-BE49-F238E27FC236}">
                <a16:creationId xmlns:a16="http://schemas.microsoft.com/office/drawing/2014/main" id="{F4AA2141-EE82-CF59-F92B-716F53153593}"/>
              </a:ext>
            </a:extLst>
          </p:cNvPr>
          <p:cNvSpPr txBox="1"/>
          <p:nvPr/>
        </p:nvSpPr>
        <p:spPr>
          <a:xfrm>
            <a:off x="9499592" y="1983615"/>
            <a:ext cx="214097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Each cell gets a row</a:t>
            </a:r>
          </a:p>
        </p:txBody>
      </p:sp>
      <p:sp>
        <p:nvSpPr>
          <p:cNvPr id="6" name="TextBox 5">
            <a:extLst>
              <a:ext uri="{FF2B5EF4-FFF2-40B4-BE49-F238E27FC236}">
                <a16:creationId xmlns:a16="http://schemas.microsoft.com/office/drawing/2014/main" id="{EBA840F8-373A-4A99-BFF0-051C1C729DE6}"/>
              </a:ext>
            </a:extLst>
          </p:cNvPr>
          <p:cNvSpPr txBox="1"/>
          <p:nvPr/>
        </p:nvSpPr>
        <p:spPr>
          <a:xfrm>
            <a:off x="2849000" y="152399"/>
            <a:ext cx="2654445"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Each gene gets a column</a:t>
            </a:r>
          </a:p>
        </p:txBody>
      </p:sp>
      <p:cxnSp>
        <p:nvCxnSpPr>
          <p:cNvPr id="15" name="Straight Arrow Connector 14">
            <a:extLst>
              <a:ext uri="{FF2B5EF4-FFF2-40B4-BE49-F238E27FC236}">
                <a16:creationId xmlns:a16="http://schemas.microsoft.com/office/drawing/2014/main" id="{07B93DFA-03FD-7DCE-3353-E7A273B477AF}"/>
              </a:ext>
            </a:extLst>
          </p:cNvPr>
          <p:cNvCxnSpPr>
            <a:cxnSpLocks/>
            <a:stCxn id="5" idx="1"/>
          </p:cNvCxnSpPr>
          <p:nvPr/>
        </p:nvCxnSpPr>
        <p:spPr>
          <a:xfrm flipH="1">
            <a:off x="9028046" y="2168281"/>
            <a:ext cx="471546"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5333CFF-9230-31D4-1B54-F452229AF42F}"/>
              </a:ext>
            </a:extLst>
          </p:cNvPr>
          <p:cNvCxnSpPr>
            <a:cxnSpLocks/>
            <a:stCxn id="6" idx="3"/>
          </p:cNvCxnSpPr>
          <p:nvPr/>
        </p:nvCxnSpPr>
        <p:spPr>
          <a:xfrm>
            <a:off x="5503445" y="337065"/>
            <a:ext cx="418819" cy="640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4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8652-1897-0DEC-4F97-FA7C886FA2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EC7A033-C288-8FA6-E2BA-40EF8C4CF3BF}"/>
              </a:ext>
            </a:extLst>
          </p:cNvPr>
          <p:cNvPicPr>
            <a:picLocks noChangeAspect="1"/>
          </p:cNvPicPr>
          <p:nvPr/>
        </p:nvPicPr>
        <p:blipFill>
          <a:blip r:embed="rId2"/>
          <a:stretch>
            <a:fillRect/>
          </a:stretch>
        </p:blipFill>
        <p:spPr>
          <a:xfrm>
            <a:off x="1715745" y="0"/>
            <a:ext cx="7575400" cy="6858000"/>
          </a:xfrm>
          <a:prstGeom prst="rect">
            <a:avLst/>
          </a:prstGeom>
        </p:spPr>
      </p:pic>
      <p:sp>
        <p:nvSpPr>
          <p:cNvPr id="5" name="TextBox 4">
            <a:extLst>
              <a:ext uri="{FF2B5EF4-FFF2-40B4-BE49-F238E27FC236}">
                <a16:creationId xmlns:a16="http://schemas.microsoft.com/office/drawing/2014/main" id="{736B10E9-F508-38C7-E627-2989D4F93B27}"/>
              </a:ext>
            </a:extLst>
          </p:cNvPr>
          <p:cNvSpPr txBox="1"/>
          <p:nvPr/>
        </p:nvSpPr>
        <p:spPr>
          <a:xfrm>
            <a:off x="9499592" y="1983615"/>
            <a:ext cx="214097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Each cell gets a row</a:t>
            </a:r>
          </a:p>
        </p:txBody>
      </p:sp>
      <p:sp>
        <p:nvSpPr>
          <p:cNvPr id="6" name="TextBox 5">
            <a:extLst>
              <a:ext uri="{FF2B5EF4-FFF2-40B4-BE49-F238E27FC236}">
                <a16:creationId xmlns:a16="http://schemas.microsoft.com/office/drawing/2014/main" id="{DC298D0F-BB8B-9F25-EF05-26E46C67EBBD}"/>
              </a:ext>
            </a:extLst>
          </p:cNvPr>
          <p:cNvSpPr txBox="1"/>
          <p:nvPr/>
        </p:nvSpPr>
        <p:spPr>
          <a:xfrm>
            <a:off x="2849000" y="152399"/>
            <a:ext cx="2654445"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Each gene gets a column</a:t>
            </a:r>
          </a:p>
        </p:txBody>
      </p:sp>
      <p:sp>
        <p:nvSpPr>
          <p:cNvPr id="2" name="TextBox 1">
            <a:extLst>
              <a:ext uri="{FF2B5EF4-FFF2-40B4-BE49-F238E27FC236}">
                <a16:creationId xmlns:a16="http://schemas.microsoft.com/office/drawing/2014/main" id="{FDACBC29-B28C-2FE1-8E83-D1FB51102469}"/>
              </a:ext>
            </a:extLst>
          </p:cNvPr>
          <p:cNvSpPr txBox="1"/>
          <p:nvPr/>
        </p:nvSpPr>
        <p:spPr>
          <a:xfrm>
            <a:off x="8530549" y="174154"/>
            <a:ext cx="2557865"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A place to put the gene metadata</a:t>
            </a:r>
          </a:p>
        </p:txBody>
      </p:sp>
      <p:sp>
        <p:nvSpPr>
          <p:cNvPr id="7" name="TextBox 6">
            <a:extLst>
              <a:ext uri="{FF2B5EF4-FFF2-40B4-BE49-F238E27FC236}">
                <a16:creationId xmlns:a16="http://schemas.microsoft.com/office/drawing/2014/main" id="{8174A60F-4B30-41A5-BE24-234340370FAD}"/>
              </a:ext>
            </a:extLst>
          </p:cNvPr>
          <p:cNvSpPr txBox="1"/>
          <p:nvPr/>
        </p:nvSpPr>
        <p:spPr>
          <a:xfrm>
            <a:off x="9061322" y="3516077"/>
            <a:ext cx="2557865"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A place to put the cell metadata</a:t>
            </a:r>
          </a:p>
        </p:txBody>
      </p:sp>
      <p:sp>
        <p:nvSpPr>
          <p:cNvPr id="8" name="TextBox 7">
            <a:extLst>
              <a:ext uri="{FF2B5EF4-FFF2-40B4-BE49-F238E27FC236}">
                <a16:creationId xmlns:a16="http://schemas.microsoft.com/office/drawing/2014/main" id="{C3184BDC-033D-E184-A48A-245A44EB87BD}"/>
              </a:ext>
            </a:extLst>
          </p:cNvPr>
          <p:cNvSpPr txBox="1"/>
          <p:nvPr/>
        </p:nvSpPr>
        <p:spPr>
          <a:xfrm>
            <a:off x="436812" y="3623101"/>
            <a:ext cx="2557865" cy="120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A place to put the pairwise cell information (distance, etc.,).</a:t>
            </a:r>
          </a:p>
        </p:txBody>
      </p:sp>
      <p:sp>
        <p:nvSpPr>
          <p:cNvPr id="9" name="TextBox 8">
            <a:extLst>
              <a:ext uri="{FF2B5EF4-FFF2-40B4-BE49-F238E27FC236}">
                <a16:creationId xmlns:a16="http://schemas.microsoft.com/office/drawing/2014/main" id="{DE5EC2BF-2441-48D9-E2C4-2046305F8DE8}"/>
              </a:ext>
            </a:extLst>
          </p:cNvPr>
          <p:cNvSpPr txBox="1"/>
          <p:nvPr/>
        </p:nvSpPr>
        <p:spPr>
          <a:xfrm>
            <a:off x="330480" y="5810070"/>
            <a:ext cx="2557865"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A place to put analysis details / settings</a:t>
            </a:r>
          </a:p>
        </p:txBody>
      </p:sp>
      <p:cxnSp>
        <p:nvCxnSpPr>
          <p:cNvPr id="11" name="Straight Arrow Connector 10">
            <a:extLst>
              <a:ext uri="{FF2B5EF4-FFF2-40B4-BE49-F238E27FC236}">
                <a16:creationId xmlns:a16="http://schemas.microsoft.com/office/drawing/2014/main" id="{91F6FF8A-E829-E52F-5110-0F80768BB415}"/>
              </a:ext>
            </a:extLst>
          </p:cNvPr>
          <p:cNvCxnSpPr>
            <a:stCxn id="9" idx="3"/>
          </p:cNvCxnSpPr>
          <p:nvPr/>
        </p:nvCxnSpPr>
        <p:spPr>
          <a:xfrm flipV="1">
            <a:off x="2888345" y="5065986"/>
            <a:ext cx="716703" cy="1067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4C72890-2A12-293A-753B-98FE8CCD4962}"/>
              </a:ext>
            </a:extLst>
          </p:cNvPr>
          <p:cNvCxnSpPr>
            <a:cxnSpLocks/>
          </p:cNvCxnSpPr>
          <p:nvPr/>
        </p:nvCxnSpPr>
        <p:spPr>
          <a:xfrm flipV="1">
            <a:off x="2994677" y="2636461"/>
            <a:ext cx="252019" cy="1704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A74CCE1-4644-E058-D968-6C9FB5159620}"/>
              </a:ext>
            </a:extLst>
          </p:cNvPr>
          <p:cNvCxnSpPr>
            <a:cxnSpLocks/>
            <a:stCxn id="5" idx="1"/>
          </p:cNvCxnSpPr>
          <p:nvPr/>
        </p:nvCxnSpPr>
        <p:spPr>
          <a:xfrm flipH="1">
            <a:off x="9028046" y="2168281"/>
            <a:ext cx="471546"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A16701A-76D8-2711-F99C-8FCA592842DE}"/>
              </a:ext>
            </a:extLst>
          </p:cNvPr>
          <p:cNvCxnSpPr>
            <a:cxnSpLocks/>
            <a:stCxn id="7" idx="1"/>
          </p:cNvCxnSpPr>
          <p:nvPr/>
        </p:nvCxnSpPr>
        <p:spPr>
          <a:xfrm flipH="1" flipV="1">
            <a:off x="8530549" y="3429000"/>
            <a:ext cx="530773" cy="410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4A51372-1494-7D2F-A6B3-9C710A20D4D5}"/>
              </a:ext>
            </a:extLst>
          </p:cNvPr>
          <p:cNvCxnSpPr>
            <a:cxnSpLocks/>
            <a:stCxn id="2" idx="1"/>
          </p:cNvCxnSpPr>
          <p:nvPr/>
        </p:nvCxnSpPr>
        <p:spPr>
          <a:xfrm flipH="1">
            <a:off x="7861738" y="497320"/>
            <a:ext cx="668811" cy="24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EC3B8E9-0777-577D-3854-F46002BEEF4F}"/>
              </a:ext>
            </a:extLst>
          </p:cNvPr>
          <p:cNvCxnSpPr>
            <a:cxnSpLocks/>
            <a:stCxn id="6" idx="3"/>
          </p:cNvCxnSpPr>
          <p:nvPr/>
        </p:nvCxnSpPr>
        <p:spPr>
          <a:xfrm>
            <a:off x="5503445" y="337065"/>
            <a:ext cx="418819" cy="6403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109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EBFFE7-0AF7-E7C3-D5C1-6C89A5CAF1EA}"/>
              </a:ext>
            </a:extLst>
          </p:cNvPr>
          <p:cNvPicPr>
            <a:picLocks noChangeAspect="1"/>
          </p:cNvPicPr>
          <p:nvPr/>
        </p:nvPicPr>
        <p:blipFill>
          <a:blip r:embed="rId2"/>
          <a:stretch>
            <a:fillRect/>
          </a:stretch>
        </p:blipFill>
        <p:spPr>
          <a:xfrm>
            <a:off x="338959" y="322781"/>
            <a:ext cx="7772400" cy="5602837"/>
          </a:xfrm>
          <a:prstGeom prst="rect">
            <a:avLst/>
          </a:prstGeom>
        </p:spPr>
      </p:pic>
      <p:sp>
        <p:nvSpPr>
          <p:cNvPr id="3" name="TextBox 2">
            <a:extLst>
              <a:ext uri="{FF2B5EF4-FFF2-40B4-BE49-F238E27FC236}">
                <a16:creationId xmlns:a16="http://schemas.microsoft.com/office/drawing/2014/main" id="{3A4E3FCC-B918-AA91-7F64-BA4EA1275C26}"/>
              </a:ext>
            </a:extLst>
          </p:cNvPr>
          <p:cNvSpPr txBox="1"/>
          <p:nvPr/>
        </p:nvSpPr>
        <p:spPr>
          <a:xfrm>
            <a:off x="8576441" y="430924"/>
            <a:ext cx="2606566" cy="1477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Code to convert the many files describing this experiment into one </a:t>
            </a:r>
            <a:r>
              <a:rPr lang="en-US" dirty="0" err="1"/>
              <a:t>anndata</a:t>
            </a:r>
            <a:r>
              <a:rPr lang="en-US" dirty="0"/>
              <a:t> object we can then work with</a:t>
            </a:r>
          </a:p>
        </p:txBody>
      </p:sp>
      <p:sp>
        <p:nvSpPr>
          <p:cNvPr id="4" name="TextBox 3">
            <a:extLst>
              <a:ext uri="{FF2B5EF4-FFF2-40B4-BE49-F238E27FC236}">
                <a16:creationId xmlns:a16="http://schemas.microsoft.com/office/drawing/2014/main" id="{2F74BCE5-E80C-6557-00DB-72486606D233}"/>
              </a:ext>
            </a:extLst>
          </p:cNvPr>
          <p:cNvSpPr txBox="1"/>
          <p:nvPr/>
        </p:nvSpPr>
        <p:spPr>
          <a:xfrm>
            <a:off x="8791902" y="4696878"/>
            <a:ext cx="2606566" cy="2031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Here is the </a:t>
            </a:r>
            <a:r>
              <a:rPr lang="en-US" dirty="0" err="1"/>
              <a:t>anndata</a:t>
            </a:r>
            <a:r>
              <a:rPr lang="en-US" dirty="0"/>
              <a:t> object we created, of 41650 cells and 22164 genes.</a:t>
            </a:r>
          </a:p>
          <a:p>
            <a:endParaRPr lang="en-US" dirty="0"/>
          </a:p>
          <a:p>
            <a:r>
              <a:rPr lang="en-US" dirty="0"/>
              <a:t>The per-cell metadata is also there.</a:t>
            </a:r>
          </a:p>
        </p:txBody>
      </p:sp>
    </p:spTree>
    <p:extLst>
      <p:ext uri="{BB962C8B-B14F-4D97-AF65-F5344CB8AC3E}">
        <p14:creationId xmlns:p14="http://schemas.microsoft.com/office/powerpoint/2010/main" val="64938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FA3F4B-57C3-5556-3334-351E4821A400}"/>
              </a:ext>
            </a:extLst>
          </p:cNvPr>
          <p:cNvPicPr>
            <a:picLocks noChangeAspect="1"/>
          </p:cNvPicPr>
          <p:nvPr/>
        </p:nvPicPr>
        <p:blipFill>
          <a:blip r:embed="rId2"/>
          <a:stretch>
            <a:fillRect/>
          </a:stretch>
        </p:blipFill>
        <p:spPr>
          <a:xfrm>
            <a:off x="464207" y="989067"/>
            <a:ext cx="6807200" cy="1054100"/>
          </a:xfrm>
          <a:prstGeom prst="rect">
            <a:avLst/>
          </a:prstGeom>
        </p:spPr>
      </p:pic>
      <p:sp>
        <p:nvSpPr>
          <p:cNvPr id="3" name="TextBox 2">
            <a:extLst>
              <a:ext uri="{FF2B5EF4-FFF2-40B4-BE49-F238E27FC236}">
                <a16:creationId xmlns:a16="http://schemas.microsoft.com/office/drawing/2014/main" id="{EC7E0D6A-F462-D236-E86C-EBC2E4DB111B}"/>
              </a:ext>
            </a:extLst>
          </p:cNvPr>
          <p:cNvSpPr txBox="1"/>
          <p:nvPr/>
        </p:nvSpPr>
        <p:spPr>
          <a:xfrm>
            <a:off x="7977352" y="441435"/>
            <a:ext cx="2869325" cy="59093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actual cell-gene-counts are stored as a ‘sparse’ matrix is stored in `.X`</a:t>
            </a:r>
          </a:p>
          <a:p>
            <a:endParaRPr lang="en-US" dirty="0"/>
          </a:p>
          <a:p>
            <a:r>
              <a:rPr lang="en-US" dirty="0"/>
              <a:t>It’s mostly zeros, so we only store the </a:t>
            </a:r>
            <a:r>
              <a:rPr lang="en-US" i="1" dirty="0"/>
              <a:t>non</a:t>
            </a:r>
            <a:r>
              <a:rPr lang="en-US" dirty="0"/>
              <a:t> zero values.</a:t>
            </a:r>
          </a:p>
          <a:p>
            <a:endParaRPr lang="en-US" dirty="0"/>
          </a:p>
          <a:p>
            <a:r>
              <a:rPr lang="en-US" dirty="0"/>
              <a:t>We lose no information doing this.</a:t>
            </a:r>
          </a:p>
          <a:p>
            <a:endParaRPr lang="en-US" dirty="0"/>
          </a:p>
          <a:p>
            <a:r>
              <a:rPr lang="en-US" dirty="0"/>
              <a:t>But the files are much smaller to store and get into memory.</a:t>
            </a:r>
          </a:p>
          <a:p>
            <a:endParaRPr lang="en-US" dirty="0"/>
          </a:p>
          <a:p>
            <a:r>
              <a:rPr lang="en-US" b="1" dirty="0"/>
              <a:t>In very large single cell datasets, it may be impossible to load the data at all without using sparse data</a:t>
            </a:r>
            <a:r>
              <a:rPr lang="en-US" dirty="0"/>
              <a:t>!</a:t>
            </a:r>
          </a:p>
        </p:txBody>
      </p:sp>
      <p:sp>
        <p:nvSpPr>
          <p:cNvPr id="4" name="TextBox 3">
            <a:extLst>
              <a:ext uri="{FF2B5EF4-FFF2-40B4-BE49-F238E27FC236}">
                <a16:creationId xmlns:a16="http://schemas.microsoft.com/office/drawing/2014/main" id="{44FFFAC4-9ED8-A7D0-DCC6-3E76C3200ADD}"/>
              </a:ext>
            </a:extLst>
          </p:cNvPr>
          <p:cNvSpPr txBox="1"/>
          <p:nvPr/>
        </p:nvSpPr>
        <p:spPr>
          <a:xfrm>
            <a:off x="590331" y="2538275"/>
            <a:ext cx="5631793" cy="3693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Single cell RNA data, like a lot of ‘omics data, is both </a:t>
            </a:r>
            <a:r>
              <a:rPr lang="en-US" b="1" dirty="0"/>
              <a:t>sparse and highly dimensional:</a:t>
            </a:r>
          </a:p>
          <a:p>
            <a:endParaRPr lang="en-US" dirty="0"/>
          </a:p>
          <a:p>
            <a:r>
              <a:rPr lang="en-US" dirty="0"/>
              <a:t>The there are lot of observations (cells) over a lot of genes (var) making this highly dimensional.</a:t>
            </a:r>
          </a:p>
          <a:p>
            <a:r>
              <a:rPr lang="en-US" dirty="0"/>
              <a:t>(e.g., on this dataset there are, in theory, 41,650 x 22,160 possible values to keep track of, or 922,964,000 values).</a:t>
            </a:r>
          </a:p>
          <a:p>
            <a:endParaRPr lang="en-US" dirty="0"/>
          </a:p>
          <a:p>
            <a:r>
              <a:rPr lang="en-US" dirty="0"/>
              <a:t>Most cell-gene combinations have no counts (sparse).</a:t>
            </a:r>
          </a:p>
          <a:p>
            <a:endParaRPr lang="en-US" dirty="0"/>
          </a:p>
          <a:p>
            <a:r>
              <a:rPr lang="en-US" dirty="0"/>
              <a:t>Sparse and dimensional data is easier to handle with special tools.</a:t>
            </a:r>
          </a:p>
        </p:txBody>
      </p:sp>
    </p:spTree>
    <p:extLst>
      <p:ext uri="{BB962C8B-B14F-4D97-AF65-F5344CB8AC3E}">
        <p14:creationId xmlns:p14="http://schemas.microsoft.com/office/powerpoint/2010/main" val="3142547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59F5D3-BE3B-F4EF-8513-CB559762A1B5}"/>
              </a:ext>
            </a:extLst>
          </p:cNvPr>
          <p:cNvPicPr>
            <a:picLocks noChangeAspect="1"/>
          </p:cNvPicPr>
          <p:nvPr/>
        </p:nvPicPr>
        <p:blipFill>
          <a:blip r:embed="rId2"/>
          <a:stretch>
            <a:fillRect/>
          </a:stretch>
        </p:blipFill>
        <p:spPr>
          <a:xfrm>
            <a:off x="307428" y="456390"/>
            <a:ext cx="7772400" cy="1656999"/>
          </a:xfrm>
          <a:prstGeom prst="rect">
            <a:avLst/>
          </a:prstGeom>
        </p:spPr>
      </p:pic>
      <p:sp>
        <p:nvSpPr>
          <p:cNvPr id="3" name="TextBox 2">
            <a:extLst>
              <a:ext uri="{FF2B5EF4-FFF2-40B4-BE49-F238E27FC236}">
                <a16:creationId xmlns:a16="http://schemas.microsoft.com/office/drawing/2014/main" id="{68834DBC-694A-A53C-99BE-EB6C5773D293}"/>
              </a:ext>
            </a:extLst>
          </p:cNvPr>
          <p:cNvSpPr txBox="1"/>
          <p:nvPr/>
        </p:nvSpPr>
        <p:spPr>
          <a:xfrm>
            <a:off x="8671034" y="456390"/>
            <a:ext cx="2711669" cy="258532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We can write </a:t>
            </a:r>
            <a:r>
              <a:rPr lang="en-US" dirty="0" err="1"/>
              <a:t>anndata</a:t>
            </a:r>
            <a:r>
              <a:rPr lang="en-US" dirty="0"/>
              <a:t> in a format called `</a:t>
            </a:r>
            <a:r>
              <a:rPr lang="en-US" b="1" dirty="0"/>
              <a:t>h5ad</a:t>
            </a:r>
            <a:r>
              <a:rPr lang="en-US" dirty="0"/>
              <a:t>`. </a:t>
            </a:r>
          </a:p>
          <a:p>
            <a:endParaRPr lang="en-US" dirty="0"/>
          </a:p>
          <a:p>
            <a:r>
              <a:rPr lang="en-US" dirty="0"/>
              <a:t>h5ad is very fast to load even large data, keeps track of all the data, metadata, and analysis details for us all in one file.</a:t>
            </a:r>
          </a:p>
        </p:txBody>
      </p:sp>
    </p:spTree>
    <p:extLst>
      <p:ext uri="{BB962C8B-B14F-4D97-AF65-F5344CB8AC3E}">
        <p14:creationId xmlns:p14="http://schemas.microsoft.com/office/powerpoint/2010/main" val="353453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7C078-9DFE-0920-CDA2-0440C79C5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D1508-503E-7301-7D89-09103160D47D}"/>
              </a:ext>
            </a:extLst>
          </p:cNvPr>
          <p:cNvSpPr>
            <a:spLocks noGrp="1"/>
          </p:cNvSpPr>
          <p:nvPr>
            <p:ph type="title"/>
          </p:nvPr>
        </p:nvSpPr>
        <p:spPr/>
        <p:txBody>
          <a:bodyPr/>
          <a:lstStyle/>
          <a:p>
            <a:r>
              <a:rPr lang="en-US" dirty="0"/>
              <a:t>Step 1: Quality control and identification of cell types </a:t>
            </a:r>
          </a:p>
        </p:txBody>
      </p:sp>
    </p:spTree>
    <p:extLst>
      <p:ext uri="{BB962C8B-B14F-4D97-AF65-F5344CB8AC3E}">
        <p14:creationId xmlns:p14="http://schemas.microsoft.com/office/powerpoint/2010/main" val="275656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AE82D-CE93-B8B9-9E6F-BF552BC58965}"/>
              </a:ext>
            </a:extLst>
          </p:cNvPr>
          <p:cNvPicPr>
            <a:picLocks noChangeAspect="1"/>
          </p:cNvPicPr>
          <p:nvPr/>
        </p:nvPicPr>
        <p:blipFill>
          <a:blip r:embed="rId2"/>
          <a:stretch>
            <a:fillRect/>
          </a:stretch>
        </p:blipFill>
        <p:spPr>
          <a:xfrm>
            <a:off x="139700" y="415596"/>
            <a:ext cx="5816600" cy="3378200"/>
          </a:xfrm>
          <a:prstGeom prst="rect">
            <a:avLst/>
          </a:prstGeom>
        </p:spPr>
      </p:pic>
      <p:sp>
        <p:nvSpPr>
          <p:cNvPr id="3" name="TextBox 2">
            <a:extLst>
              <a:ext uri="{FF2B5EF4-FFF2-40B4-BE49-F238E27FC236}">
                <a16:creationId xmlns:a16="http://schemas.microsoft.com/office/drawing/2014/main" id="{04387D41-E7D4-0C7C-7963-EA6462007B9A}"/>
              </a:ext>
            </a:extLst>
          </p:cNvPr>
          <p:cNvSpPr txBox="1"/>
          <p:nvPr/>
        </p:nvSpPr>
        <p:spPr>
          <a:xfrm>
            <a:off x="6737130" y="2656545"/>
            <a:ext cx="3268718"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Now this notebook, for those following along</a:t>
            </a:r>
          </a:p>
        </p:txBody>
      </p:sp>
      <p:sp>
        <p:nvSpPr>
          <p:cNvPr id="4" name="TextBox 3">
            <a:extLst>
              <a:ext uri="{FF2B5EF4-FFF2-40B4-BE49-F238E27FC236}">
                <a16:creationId xmlns:a16="http://schemas.microsoft.com/office/drawing/2014/main" id="{5AD6E081-B87F-50D1-622D-CFED6ACB4057}"/>
              </a:ext>
            </a:extLst>
          </p:cNvPr>
          <p:cNvSpPr txBox="1"/>
          <p:nvPr/>
        </p:nvSpPr>
        <p:spPr>
          <a:xfrm>
            <a:off x="6737130" y="3793796"/>
            <a:ext cx="3268718"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This uses the h5ad we created on the first notebook</a:t>
            </a:r>
          </a:p>
        </p:txBody>
      </p:sp>
      <p:cxnSp>
        <p:nvCxnSpPr>
          <p:cNvPr id="6" name="Straight Arrow Connector 5">
            <a:extLst>
              <a:ext uri="{FF2B5EF4-FFF2-40B4-BE49-F238E27FC236}">
                <a16:creationId xmlns:a16="http://schemas.microsoft.com/office/drawing/2014/main" id="{0DED14CE-DA5E-9F03-1AD8-774D76B8B975}"/>
              </a:ext>
            </a:extLst>
          </p:cNvPr>
          <p:cNvCxnSpPr>
            <a:stCxn id="3" idx="1"/>
          </p:cNvCxnSpPr>
          <p:nvPr/>
        </p:nvCxnSpPr>
        <p:spPr>
          <a:xfrm flipH="1">
            <a:off x="6096000" y="2979711"/>
            <a:ext cx="641130" cy="1103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926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654BE-EF1F-4F27-6ED3-3EA0A259637B}"/>
              </a:ext>
            </a:extLst>
          </p:cNvPr>
          <p:cNvPicPr>
            <a:picLocks noChangeAspect="1"/>
          </p:cNvPicPr>
          <p:nvPr/>
        </p:nvPicPr>
        <p:blipFill>
          <a:blip r:embed="rId2"/>
          <a:stretch>
            <a:fillRect/>
          </a:stretch>
        </p:blipFill>
        <p:spPr>
          <a:xfrm>
            <a:off x="201744" y="715241"/>
            <a:ext cx="11788512" cy="4151049"/>
          </a:xfrm>
          <a:prstGeom prst="rect">
            <a:avLst/>
          </a:prstGeom>
        </p:spPr>
      </p:pic>
    </p:spTree>
    <p:extLst>
      <p:ext uri="{BB962C8B-B14F-4D97-AF65-F5344CB8AC3E}">
        <p14:creationId xmlns:p14="http://schemas.microsoft.com/office/powerpoint/2010/main" val="400563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 wrote 20 short programs in Python yesterday. It was wonderful. Perl, I'm leaving you.">
            <a:extLst>
              <a:ext uri="{FF2B5EF4-FFF2-40B4-BE49-F238E27FC236}">
                <a16:creationId xmlns:a16="http://schemas.microsoft.com/office/drawing/2014/main" id="{8A75343F-1F14-CAAA-F8A6-5420514C8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12" y="0"/>
            <a:ext cx="6042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1F623F-11C2-EBE4-6123-AF168760AEE0}"/>
              </a:ext>
            </a:extLst>
          </p:cNvPr>
          <p:cNvSpPr txBox="1"/>
          <p:nvPr/>
        </p:nvSpPr>
        <p:spPr>
          <a:xfrm>
            <a:off x="6999889" y="6326492"/>
            <a:ext cx="2669627" cy="369332"/>
          </a:xfrm>
          <a:prstGeom prst="rect">
            <a:avLst/>
          </a:prstGeom>
          <a:noFill/>
        </p:spPr>
        <p:txBody>
          <a:bodyPr wrap="square">
            <a:spAutoFit/>
          </a:bodyPr>
          <a:lstStyle/>
          <a:p>
            <a:r>
              <a:rPr lang="en-US" dirty="0"/>
              <a:t>https://</a:t>
            </a:r>
            <a:r>
              <a:rPr lang="en-US" dirty="0" err="1"/>
              <a:t>xkcd.com</a:t>
            </a:r>
            <a:r>
              <a:rPr lang="en-US" dirty="0"/>
              <a:t>/353/</a:t>
            </a:r>
          </a:p>
        </p:txBody>
      </p:sp>
    </p:spTree>
    <p:extLst>
      <p:ext uri="{BB962C8B-B14F-4D97-AF65-F5344CB8AC3E}">
        <p14:creationId xmlns:p14="http://schemas.microsoft.com/office/powerpoint/2010/main" val="2381240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8FCE3-293E-3D98-B979-1ED945285B59}"/>
              </a:ext>
            </a:extLst>
          </p:cNvPr>
          <p:cNvPicPr>
            <a:picLocks noChangeAspect="1"/>
          </p:cNvPicPr>
          <p:nvPr/>
        </p:nvPicPr>
        <p:blipFill>
          <a:blip r:embed="rId2"/>
          <a:stretch>
            <a:fillRect/>
          </a:stretch>
        </p:blipFill>
        <p:spPr>
          <a:xfrm>
            <a:off x="128752" y="96968"/>
            <a:ext cx="11771852" cy="4044109"/>
          </a:xfrm>
          <a:prstGeom prst="rect">
            <a:avLst/>
          </a:prstGeom>
        </p:spPr>
      </p:pic>
    </p:spTree>
    <p:extLst>
      <p:ext uri="{BB962C8B-B14F-4D97-AF65-F5344CB8AC3E}">
        <p14:creationId xmlns:p14="http://schemas.microsoft.com/office/powerpoint/2010/main" val="309988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E1B9-61A3-1F54-6A70-0AEFB5FACDB3}"/>
              </a:ext>
            </a:extLst>
          </p:cNvPr>
          <p:cNvSpPr>
            <a:spLocks noGrp="1"/>
          </p:cNvSpPr>
          <p:nvPr>
            <p:ph type="title"/>
          </p:nvPr>
        </p:nvSpPr>
        <p:spPr/>
        <p:txBody>
          <a:bodyPr/>
          <a:lstStyle/>
          <a:p>
            <a:r>
              <a:rPr lang="en-US" dirty="0"/>
              <a:t>Itinerary</a:t>
            </a:r>
          </a:p>
        </p:txBody>
      </p:sp>
      <p:sp>
        <p:nvSpPr>
          <p:cNvPr id="3" name="TextBox 2">
            <a:extLst>
              <a:ext uri="{FF2B5EF4-FFF2-40B4-BE49-F238E27FC236}">
                <a16:creationId xmlns:a16="http://schemas.microsoft.com/office/drawing/2014/main" id="{505E4130-BF04-60AC-426B-3AB2E03DDE7E}"/>
              </a:ext>
            </a:extLst>
          </p:cNvPr>
          <p:cNvSpPr txBox="1"/>
          <p:nvPr/>
        </p:nvSpPr>
        <p:spPr>
          <a:xfrm>
            <a:off x="977462" y="1690688"/>
            <a:ext cx="9080938" cy="2308324"/>
          </a:xfrm>
          <a:prstGeom prst="rect">
            <a:avLst/>
          </a:prstGeom>
          <a:noFill/>
        </p:spPr>
        <p:txBody>
          <a:bodyPr wrap="square" rtlCol="0">
            <a:spAutoFit/>
          </a:bodyPr>
          <a:lstStyle/>
          <a:p>
            <a:r>
              <a:rPr lang="en-US" dirty="0"/>
              <a:t>0.    </a:t>
            </a:r>
            <a:r>
              <a:rPr lang="en-US" b="1" dirty="0"/>
              <a:t>Downloading publicly available data</a:t>
            </a:r>
            <a:r>
              <a:rPr lang="en-US" dirty="0"/>
              <a:t> and assembly into an </a:t>
            </a:r>
            <a:r>
              <a:rPr lang="en-US" dirty="0" err="1">
                <a:solidFill>
                  <a:schemeClr val="accent1"/>
                </a:solidFill>
              </a:rPr>
              <a:t>anndata</a:t>
            </a:r>
            <a:r>
              <a:rPr lang="en-US" b="1" i="1" dirty="0"/>
              <a:t> </a:t>
            </a:r>
            <a:r>
              <a:rPr lang="en-US" dirty="0"/>
              <a:t>object stored in </a:t>
            </a:r>
            <a:r>
              <a:rPr lang="en-US" dirty="0">
                <a:solidFill>
                  <a:schemeClr val="accent1"/>
                </a:solidFill>
              </a:rPr>
              <a:t>h5ad</a:t>
            </a:r>
            <a:r>
              <a:rPr lang="en-US" dirty="0"/>
              <a:t> format. (I swear I will explain what those things mean.)</a:t>
            </a:r>
          </a:p>
          <a:p>
            <a:endParaRPr lang="en-US" dirty="0"/>
          </a:p>
          <a:p>
            <a:pPr marL="342900" indent="-342900">
              <a:buAutoNum type="arabicPeriod"/>
            </a:pPr>
            <a:r>
              <a:rPr lang="en-US" b="1" dirty="0"/>
              <a:t>Quality control </a:t>
            </a:r>
            <a:r>
              <a:rPr lang="en-US" dirty="0"/>
              <a:t>and </a:t>
            </a:r>
            <a:r>
              <a:rPr lang="en-US" b="1" dirty="0"/>
              <a:t>identification of cell types </a:t>
            </a:r>
            <a:r>
              <a:rPr lang="en-US" dirty="0"/>
              <a:t>through a standard approach of </a:t>
            </a:r>
            <a:r>
              <a:rPr lang="en-US" dirty="0">
                <a:solidFill>
                  <a:schemeClr val="accent1"/>
                </a:solidFill>
              </a:rPr>
              <a:t>slicing</a:t>
            </a:r>
            <a:r>
              <a:rPr lang="en-US" dirty="0"/>
              <a:t>, </a:t>
            </a:r>
            <a:r>
              <a:rPr lang="en-US" dirty="0">
                <a:solidFill>
                  <a:schemeClr val="accent1"/>
                </a:solidFill>
              </a:rPr>
              <a:t>filtering</a:t>
            </a:r>
            <a:r>
              <a:rPr lang="en-US" dirty="0"/>
              <a:t>, </a:t>
            </a:r>
            <a:r>
              <a:rPr lang="en-US" dirty="0">
                <a:solidFill>
                  <a:schemeClr val="accent1"/>
                </a:solidFill>
              </a:rPr>
              <a:t>clustering</a:t>
            </a:r>
            <a:r>
              <a:rPr lang="en-US" dirty="0"/>
              <a:t>, and </a:t>
            </a:r>
            <a:r>
              <a:rPr lang="en-US" dirty="0">
                <a:solidFill>
                  <a:schemeClr val="accent1"/>
                </a:solidFill>
              </a:rPr>
              <a:t>differential gene expression by clusters</a:t>
            </a:r>
            <a:r>
              <a:rPr lang="en-US" dirty="0"/>
              <a:t>.</a:t>
            </a:r>
          </a:p>
          <a:p>
            <a:pPr marL="342900" indent="-342900">
              <a:buAutoNum type="arabicPeriod"/>
            </a:pPr>
            <a:endParaRPr lang="en-US" dirty="0"/>
          </a:p>
          <a:p>
            <a:pPr marL="342900" indent="-342900">
              <a:buAutoNum type="arabicPeriod"/>
            </a:pPr>
            <a:r>
              <a:rPr lang="en-US" b="1" dirty="0"/>
              <a:t>Basic regression and association modeling </a:t>
            </a:r>
            <a:r>
              <a:rPr lang="en-US" dirty="0"/>
              <a:t>using the </a:t>
            </a:r>
            <a:r>
              <a:rPr lang="en-US" dirty="0" err="1"/>
              <a:t>qc’ed</a:t>
            </a:r>
            <a:r>
              <a:rPr lang="en-US" dirty="0"/>
              <a:t>, filtered data informed by the cell types identified. </a:t>
            </a:r>
          </a:p>
        </p:txBody>
      </p:sp>
    </p:spTree>
    <p:extLst>
      <p:ext uri="{BB962C8B-B14F-4D97-AF65-F5344CB8AC3E}">
        <p14:creationId xmlns:p14="http://schemas.microsoft.com/office/powerpoint/2010/main" val="2013909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B8662-4B12-010F-9609-4719057EC091}"/>
              </a:ext>
            </a:extLst>
          </p:cNvPr>
          <p:cNvPicPr>
            <a:picLocks noChangeAspect="1"/>
          </p:cNvPicPr>
          <p:nvPr/>
        </p:nvPicPr>
        <p:blipFill>
          <a:blip r:embed="rId2"/>
          <a:stretch>
            <a:fillRect/>
          </a:stretch>
        </p:blipFill>
        <p:spPr>
          <a:xfrm>
            <a:off x="139261" y="147074"/>
            <a:ext cx="11915727" cy="3037560"/>
          </a:xfrm>
          <a:prstGeom prst="rect">
            <a:avLst/>
          </a:prstGeom>
        </p:spPr>
      </p:pic>
      <p:pic>
        <p:nvPicPr>
          <p:cNvPr id="3" name="Picture 2">
            <a:extLst>
              <a:ext uri="{FF2B5EF4-FFF2-40B4-BE49-F238E27FC236}">
                <a16:creationId xmlns:a16="http://schemas.microsoft.com/office/drawing/2014/main" id="{D848AE25-56A5-06BE-D6C8-086B6ED9258A}"/>
              </a:ext>
            </a:extLst>
          </p:cNvPr>
          <p:cNvPicPr>
            <a:picLocks noChangeAspect="1"/>
          </p:cNvPicPr>
          <p:nvPr/>
        </p:nvPicPr>
        <p:blipFill>
          <a:blip r:embed="rId3"/>
          <a:stretch>
            <a:fillRect/>
          </a:stretch>
        </p:blipFill>
        <p:spPr>
          <a:xfrm>
            <a:off x="139261" y="3428999"/>
            <a:ext cx="11394088" cy="2572407"/>
          </a:xfrm>
          <a:prstGeom prst="rect">
            <a:avLst/>
          </a:prstGeom>
        </p:spPr>
      </p:pic>
    </p:spTree>
    <p:extLst>
      <p:ext uri="{BB962C8B-B14F-4D97-AF65-F5344CB8AC3E}">
        <p14:creationId xmlns:p14="http://schemas.microsoft.com/office/powerpoint/2010/main" val="3710248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79629-76C2-9BBA-555F-B709AAE69CB4}"/>
              </a:ext>
            </a:extLst>
          </p:cNvPr>
          <p:cNvPicPr>
            <a:picLocks noChangeAspect="1"/>
          </p:cNvPicPr>
          <p:nvPr/>
        </p:nvPicPr>
        <p:blipFill>
          <a:blip r:embed="rId2"/>
          <a:stretch>
            <a:fillRect/>
          </a:stretch>
        </p:blipFill>
        <p:spPr>
          <a:xfrm>
            <a:off x="220895" y="866406"/>
            <a:ext cx="11750210" cy="2854256"/>
          </a:xfrm>
          <a:prstGeom prst="rect">
            <a:avLst/>
          </a:prstGeom>
        </p:spPr>
      </p:pic>
    </p:spTree>
    <p:extLst>
      <p:ext uri="{BB962C8B-B14F-4D97-AF65-F5344CB8AC3E}">
        <p14:creationId xmlns:p14="http://schemas.microsoft.com/office/powerpoint/2010/main" val="3674750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C383C8-42EE-F228-A9F3-046243224BBA}"/>
              </a:ext>
            </a:extLst>
          </p:cNvPr>
          <p:cNvPicPr>
            <a:picLocks noChangeAspect="1"/>
          </p:cNvPicPr>
          <p:nvPr/>
        </p:nvPicPr>
        <p:blipFill>
          <a:blip r:embed="rId2"/>
          <a:stretch>
            <a:fillRect/>
          </a:stretch>
        </p:blipFill>
        <p:spPr>
          <a:xfrm>
            <a:off x="244366" y="163098"/>
            <a:ext cx="11818282" cy="4965950"/>
          </a:xfrm>
          <a:prstGeom prst="rect">
            <a:avLst/>
          </a:prstGeom>
        </p:spPr>
      </p:pic>
    </p:spTree>
    <p:extLst>
      <p:ext uri="{BB962C8B-B14F-4D97-AF65-F5344CB8AC3E}">
        <p14:creationId xmlns:p14="http://schemas.microsoft.com/office/powerpoint/2010/main" val="22060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E9E59-F6AD-BD36-9A14-75230CEBE88E}"/>
              </a:ext>
            </a:extLst>
          </p:cNvPr>
          <p:cNvPicPr>
            <a:picLocks noChangeAspect="1"/>
          </p:cNvPicPr>
          <p:nvPr/>
        </p:nvPicPr>
        <p:blipFill>
          <a:blip r:embed="rId2"/>
          <a:stretch>
            <a:fillRect/>
          </a:stretch>
        </p:blipFill>
        <p:spPr>
          <a:xfrm>
            <a:off x="128752" y="205202"/>
            <a:ext cx="11800470" cy="3757198"/>
          </a:xfrm>
          <a:prstGeom prst="rect">
            <a:avLst/>
          </a:prstGeom>
        </p:spPr>
      </p:pic>
    </p:spTree>
    <p:extLst>
      <p:ext uri="{BB962C8B-B14F-4D97-AF65-F5344CB8AC3E}">
        <p14:creationId xmlns:p14="http://schemas.microsoft.com/office/powerpoint/2010/main" val="3873611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E15FE1-9D33-B3D6-D68F-D32A17700489}"/>
              </a:ext>
            </a:extLst>
          </p:cNvPr>
          <p:cNvPicPr>
            <a:picLocks noChangeAspect="1"/>
          </p:cNvPicPr>
          <p:nvPr/>
        </p:nvPicPr>
        <p:blipFill>
          <a:blip r:embed="rId2"/>
          <a:stretch>
            <a:fillRect/>
          </a:stretch>
        </p:blipFill>
        <p:spPr>
          <a:xfrm>
            <a:off x="86710" y="253461"/>
            <a:ext cx="12006806" cy="4160884"/>
          </a:xfrm>
          <a:prstGeom prst="rect">
            <a:avLst/>
          </a:prstGeom>
        </p:spPr>
      </p:pic>
    </p:spTree>
    <p:extLst>
      <p:ext uri="{BB962C8B-B14F-4D97-AF65-F5344CB8AC3E}">
        <p14:creationId xmlns:p14="http://schemas.microsoft.com/office/powerpoint/2010/main" val="3918440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0F30C-705A-A6BD-AC7F-5B8F88B99E90}"/>
              </a:ext>
            </a:extLst>
          </p:cNvPr>
          <p:cNvPicPr>
            <a:picLocks noChangeAspect="1"/>
          </p:cNvPicPr>
          <p:nvPr/>
        </p:nvPicPr>
        <p:blipFill>
          <a:blip r:embed="rId2"/>
          <a:stretch>
            <a:fillRect/>
          </a:stretch>
        </p:blipFill>
        <p:spPr>
          <a:xfrm>
            <a:off x="258387" y="0"/>
            <a:ext cx="11933613" cy="2645711"/>
          </a:xfrm>
          <a:prstGeom prst="rect">
            <a:avLst/>
          </a:prstGeom>
        </p:spPr>
      </p:pic>
    </p:spTree>
    <p:extLst>
      <p:ext uri="{BB962C8B-B14F-4D97-AF65-F5344CB8AC3E}">
        <p14:creationId xmlns:p14="http://schemas.microsoft.com/office/powerpoint/2010/main" val="1234241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59D34-BC8B-5A79-E584-1AB004D52A71}"/>
              </a:ext>
            </a:extLst>
          </p:cNvPr>
          <p:cNvPicPr>
            <a:picLocks noChangeAspect="1"/>
          </p:cNvPicPr>
          <p:nvPr/>
        </p:nvPicPr>
        <p:blipFill>
          <a:blip r:embed="rId2"/>
          <a:stretch>
            <a:fillRect/>
          </a:stretch>
        </p:blipFill>
        <p:spPr>
          <a:xfrm>
            <a:off x="0" y="23648"/>
            <a:ext cx="10284230" cy="6639911"/>
          </a:xfrm>
          <a:prstGeom prst="rect">
            <a:avLst/>
          </a:prstGeom>
        </p:spPr>
      </p:pic>
    </p:spTree>
    <p:extLst>
      <p:ext uri="{BB962C8B-B14F-4D97-AF65-F5344CB8AC3E}">
        <p14:creationId xmlns:p14="http://schemas.microsoft.com/office/powerpoint/2010/main" val="1054936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79289-0B8F-F50C-20F5-DD12B4794E5E}"/>
              </a:ext>
            </a:extLst>
          </p:cNvPr>
          <p:cNvPicPr>
            <a:picLocks noChangeAspect="1"/>
          </p:cNvPicPr>
          <p:nvPr/>
        </p:nvPicPr>
        <p:blipFill>
          <a:blip r:embed="rId2"/>
          <a:stretch>
            <a:fillRect/>
          </a:stretch>
        </p:blipFill>
        <p:spPr>
          <a:xfrm>
            <a:off x="-1" y="0"/>
            <a:ext cx="12027971" cy="5728138"/>
          </a:xfrm>
          <a:prstGeom prst="rect">
            <a:avLst/>
          </a:prstGeom>
        </p:spPr>
      </p:pic>
    </p:spTree>
    <p:extLst>
      <p:ext uri="{BB962C8B-B14F-4D97-AF65-F5344CB8AC3E}">
        <p14:creationId xmlns:p14="http://schemas.microsoft.com/office/powerpoint/2010/main" val="4078817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9FAE9C-F4AB-6988-73FB-0C32617E3316}"/>
              </a:ext>
            </a:extLst>
          </p:cNvPr>
          <p:cNvPicPr>
            <a:picLocks noChangeAspect="1"/>
          </p:cNvPicPr>
          <p:nvPr/>
        </p:nvPicPr>
        <p:blipFill>
          <a:blip r:embed="rId2"/>
          <a:stretch>
            <a:fillRect/>
          </a:stretch>
        </p:blipFill>
        <p:spPr>
          <a:xfrm>
            <a:off x="0" y="0"/>
            <a:ext cx="11543830" cy="6642538"/>
          </a:xfrm>
          <a:prstGeom prst="rect">
            <a:avLst/>
          </a:prstGeom>
        </p:spPr>
      </p:pic>
    </p:spTree>
    <p:extLst>
      <p:ext uri="{BB962C8B-B14F-4D97-AF65-F5344CB8AC3E}">
        <p14:creationId xmlns:p14="http://schemas.microsoft.com/office/powerpoint/2010/main" val="3029435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8D2AF9-E928-73F7-77FD-5529FA217482}"/>
              </a:ext>
            </a:extLst>
          </p:cNvPr>
          <p:cNvPicPr>
            <a:picLocks noChangeAspect="1"/>
          </p:cNvPicPr>
          <p:nvPr/>
        </p:nvPicPr>
        <p:blipFill>
          <a:blip r:embed="rId2"/>
          <a:stretch>
            <a:fillRect/>
          </a:stretch>
        </p:blipFill>
        <p:spPr>
          <a:xfrm>
            <a:off x="223344" y="144303"/>
            <a:ext cx="11798821" cy="4164938"/>
          </a:xfrm>
          <a:prstGeom prst="rect">
            <a:avLst/>
          </a:prstGeom>
        </p:spPr>
      </p:pic>
      <p:sp>
        <p:nvSpPr>
          <p:cNvPr id="3" name="Rectangle 2">
            <a:extLst>
              <a:ext uri="{FF2B5EF4-FFF2-40B4-BE49-F238E27FC236}">
                <a16:creationId xmlns:a16="http://schemas.microsoft.com/office/drawing/2014/main" id="{E9EDA995-3C8C-5B44-4A92-B6970F135787}"/>
              </a:ext>
            </a:extLst>
          </p:cNvPr>
          <p:cNvSpPr/>
          <p:nvPr/>
        </p:nvSpPr>
        <p:spPr>
          <a:xfrm>
            <a:off x="4340772" y="3626069"/>
            <a:ext cx="483476" cy="210207"/>
          </a:xfrm>
          <a:prstGeom prst="rect">
            <a:avLst/>
          </a:prstGeom>
          <a:solidFill>
            <a:srgbClr val="FFFF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7812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1D08-93F0-0976-80E1-5137D1EB80B1}"/>
              </a:ext>
            </a:extLst>
          </p:cNvPr>
          <p:cNvSpPr>
            <a:spLocks noGrp="1"/>
          </p:cNvSpPr>
          <p:nvPr>
            <p:ph type="title"/>
          </p:nvPr>
        </p:nvSpPr>
        <p:spPr/>
        <p:txBody>
          <a:bodyPr/>
          <a:lstStyle/>
          <a:p>
            <a:r>
              <a:rPr lang="en-US" dirty="0"/>
              <a:t>Learning Objectives</a:t>
            </a:r>
          </a:p>
        </p:txBody>
      </p:sp>
      <p:sp>
        <p:nvSpPr>
          <p:cNvPr id="3" name="TextBox 2">
            <a:extLst>
              <a:ext uri="{FF2B5EF4-FFF2-40B4-BE49-F238E27FC236}">
                <a16:creationId xmlns:a16="http://schemas.microsoft.com/office/drawing/2014/main" id="{6D4FE8B3-6285-943B-4A71-A0744E1AF759}"/>
              </a:ext>
            </a:extLst>
          </p:cNvPr>
          <p:cNvSpPr txBox="1"/>
          <p:nvPr/>
        </p:nvSpPr>
        <p:spPr>
          <a:xfrm>
            <a:off x="924910" y="1545021"/>
            <a:ext cx="9091449" cy="2585323"/>
          </a:xfrm>
          <a:prstGeom prst="rect">
            <a:avLst/>
          </a:prstGeom>
          <a:noFill/>
        </p:spPr>
        <p:txBody>
          <a:bodyPr wrap="square" rtlCol="0">
            <a:spAutoFit/>
          </a:bodyPr>
          <a:lstStyle/>
          <a:p>
            <a:r>
              <a:rPr lang="en-US" dirty="0"/>
              <a:t>- Become familiar with accessing data via code</a:t>
            </a:r>
          </a:p>
          <a:p>
            <a:endParaRPr lang="en-US" dirty="0"/>
          </a:p>
          <a:p>
            <a:r>
              <a:rPr lang="en-US" dirty="0"/>
              <a:t>- Become familiar with 'big data' stored in the </a:t>
            </a:r>
            <a:r>
              <a:rPr lang="en-US" dirty="0" err="1"/>
              <a:t>anndata</a:t>
            </a:r>
            <a:r>
              <a:rPr lang="en-US" dirty="0"/>
              <a:t> format.</a:t>
            </a:r>
          </a:p>
          <a:p>
            <a:endParaRPr lang="en-US" dirty="0"/>
          </a:p>
          <a:p>
            <a:r>
              <a:rPr lang="en-US" dirty="0"/>
              <a:t>- Become familiar with filtering data via slicing of matrices.</a:t>
            </a:r>
          </a:p>
          <a:p>
            <a:endParaRPr lang="en-US" dirty="0"/>
          </a:p>
          <a:p>
            <a:r>
              <a:rPr lang="en-US" dirty="0"/>
              <a:t>- Get hands-on experience with the nuances of processing single cell data, including aspects that have subjective components.</a:t>
            </a:r>
          </a:p>
          <a:p>
            <a:endParaRPr lang="en-US" dirty="0"/>
          </a:p>
        </p:txBody>
      </p:sp>
    </p:spTree>
    <p:extLst>
      <p:ext uri="{BB962C8B-B14F-4D97-AF65-F5344CB8AC3E}">
        <p14:creationId xmlns:p14="http://schemas.microsoft.com/office/powerpoint/2010/main" val="321467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2B3D14-76E4-F28C-27C6-B3F7FBB7D31F}"/>
              </a:ext>
            </a:extLst>
          </p:cNvPr>
          <p:cNvPicPr>
            <a:picLocks noChangeAspect="1"/>
          </p:cNvPicPr>
          <p:nvPr/>
        </p:nvPicPr>
        <p:blipFill>
          <a:blip r:embed="rId2"/>
          <a:stretch>
            <a:fillRect/>
          </a:stretch>
        </p:blipFill>
        <p:spPr>
          <a:xfrm>
            <a:off x="86710" y="123313"/>
            <a:ext cx="9900506" cy="6172384"/>
          </a:xfrm>
          <a:prstGeom prst="rect">
            <a:avLst/>
          </a:prstGeom>
        </p:spPr>
      </p:pic>
    </p:spTree>
    <p:extLst>
      <p:ext uri="{BB962C8B-B14F-4D97-AF65-F5344CB8AC3E}">
        <p14:creationId xmlns:p14="http://schemas.microsoft.com/office/powerpoint/2010/main" val="1937140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882DBE8-7F1D-9B3B-7B07-3F650DF61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7" y="88628"/>
            <a:ext cx="10830056" cy="34323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9874A4C-4062-4C01-7F23-AFEC95CD0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24" y="3643100"/>
            <a:ext cx="2959538" cy="31262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C2A37D4-C122-C8CA-5C23-2564A58EA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293" y="3645196"/>
            <a:ext cx="3145004" cy="3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488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E9A5C9-68C5-5F9F-8664-9BC4E2F9A2CE}"/>
              </a:ext>
            </a:extLst>
          </p:cNvPr>
          <p:cNvPicPr>
            <a:picLocks noChangeAspect="1"/>
          </p:cNvPicPr>
          <p:nvPr/>
        </p:nvPicPr>
        <p:blipFill>
          <a:blip r:embed="rId2"/>
          <a:stretch>
            <a:fillRect/>
          </a:stretch>
        </p:blipFill>
        <p:spPr>
          <a:xfrm>
            <a:off x="291881" y="390853"/>
            <a:ext cx="6184900" cy="5676900"/>
          </a:xfrm>
          <a:prstGeom prst="rect">
            <a:avLst/>
          </a:prstGeom>
        </p:spPr>
      </p:pic>
      <p:sp>
        <p:nvSpPr>
          <p:cNvPr id="3" name="TextBox 2">
            <a:extLst>
              <a:ext uri="{FF2B5EF4-FFF2-40B4-BE49-F238E27FC236}">
                <a16:creationId xmlns:a16="http://schemas.microsoft.com/office/drawing/2014/main" id="{E5CCA1B2-2A23-6DD7-2EFE-BCF50478F069}"/>
              </a:ext>
            </a:extLst>
          </p:cNvPr>
          <p:cNvSpPr txBox="1"/>
          <p:nvPr/>
        </p:nvSpPr>
        <p:spPr>
          <a:xfrm>
            <a:off x="7273159" y="525517"/>
            <a:ext cx="4626960"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How did I come up with these numbers?</a:t>
            </a:r>
          </a:p>
          <a:p>
            <a:r>
              <a:rPr lang="en-US" dirty="0"/>
              <a:t>(&lt; 7500; &gt; 25000; etc.)?</a:t>
            </a:r>
          </a:p>
          <a:p>
            <a:endParaRPr lang="en-US" dirty="0"/>
          </a:p>
          <a:p>
            <a:r>
              <a:rPr lang="en-US" dirty="0"/>
              <a:t>It was a </a:t>
            </a:r>
            <a:r>
              <a:rPr lang="en-US" b="1" dirty="0"/>
              <a:t>subjective</a:t>
            </a:r>
            <a:r>
              <a:rPr lang="en-US" dirty="0"/>
              <a:t> process based on how these qc figures are ‘supposed’ to look in a standard analysis.</a:t>
            </a:r>
          </a:p>
          <a:p>
            <a:endParaRPr lang="en-US" dirty="0"/>
          </a:p>
          <a:p>
            <a:r>
              <a:rPr lang="en-US" dirty="0"/>
              <a:t>Do you agree? </a:t>
            </a:r>
          </a:p>
          <a:p>
            <a:endParaRPr lang="en-US" dirty="0"/>
          </a:p>
          <a:p>
            <a:r>
              <a:rPr lang="en-US" dirty="0"/>
              <a:t>What sort of scientific bias can be introduced by the selection of these parameters?</a:t>
            </a:r>
          </a:p>
          <a:p>
            <a:endParaRPr lang="en-US" dirty="0"/>
          </a:p>
          <a:p>
            <a:r>
              <a:rPr lang="en-US" dirty="0"/>
              <a:t>Do you agree with my choices?</a:t>
            </a:r>
          </a:p>
          <a:p>
            <a:endParaRPr lang="en-US" dirty="0"/>
          </a:p>
          <a:p>
            <a:r>
              <a:rPr lang="en-US" dirty="0"/>
              <a:t>How does picking different values (or skipping this filter entirely) affect the conclusions?</a:t>
            </a:r>
          </a:p>
        </p:txBody>
      </p:sp>
      <p:sp>
        <p:nvSpPr>
          <p:cNvPr id="4" name="TextBox 3">
            <a:extLst>
              <a:ext uri="{FF2B5EF4-FFF2-40B4-BE49-F238E27FC236}">
                <a16:creationId xmlns:a16="http://schemas.microsoft.com/office/drawing/2014/main" id="{42A1AD32-CE58-E054-2FB1-E3400BE35C68}"/>
              </a:ext>
            </a:extLst>
          </p:cNvPr>
          <p:cNvSpPr txBox="1"/>
          <p:nvPr/>
        </p:nvSpPr>
        <p:spPr>
          <a:xfrm>
            <a:off x="4870253" y="947902"/>
            <a:ext cx="15305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Slicing by cell</a:t>
            </a:r>
          </a:p>
        </p:txBody>
      </p:sp>
      <p:sp>
        <p:nvSpPr>
          <p:cNvPr id="6" name="TextBox 5">
            <a:extLst>
              <a:ext uri="{FF2B5EF4-FFF2-40B4-BE49-F238E27FC236}">
                <a16:creationId xmlns:a16="http://schemas.microsoft.com/office/drawing/2014/main" id="{B7F3E44A-9771-CE0A-3FA9-64B59E9A0C1D}"/>
              </a:ext>
            </a:extLst>
          </p:cNvPr>
          <p:cNvSpPr txBox="1"/>
          <p:nvPr/>
        </p:nvSpPr>
        <p:spPr>
          <a:xfrm>
            <a:off x="2889053" y="1899088"/>
            <a:ext cx="1695592"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Slicing by gene</a:t>
            </a:r>
          </a:p>
        </p:txBody>
      </p:sp>
    </p:spTree>
    <p:extLst>
      <p:ext uri="{BB962C8B-B14F-4D97-AF65-F5344CB8AC3E}">
        <p14:creationId xmlns:p14="http://schemas.microsoft.com/office/powerpoint/2010/main" val="2285537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C8A0823-C658-28D5-9896-F4DDE18F6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225048" cy="35575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0CDA6F6-4EB3-2627-801E-5982B8782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57" y="3678621"/>
            <a:ext cx="3041606" cy="31793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6A4696D-C5FE-596E-386A-46B42324A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636" y="3678621"/>
            <a:ext cx="3154198" cy="302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626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2D7651-CF0E-9B52-F742-145F75AA16DF}"/>
              </a:ext>
            </a:extLst>
          </p:cNvPr>
          <p:cNvPicPr>
            <a:picLocks noChangeAspect="1"/>
          </p:cNvPicPr>
          <p:nvPr/>
        </p:nvPicPr>
        <p:blipFill>
          <a:blip r:embed="rId2"/>
          <a:stretch>
            <a:fillRect/>
          </a:stretch>
        </p:blipFill>
        <p:spPr>
          <a:xfrm>
            <a:off x="107729" y="179862"/>
            <a:ext cx="11716133" cy="1018318"/>
          </a:xfrm>
          <a:prstGeom prst="rect">
            <a:avLst/>
          </a:prstGeom>
        </p:spPr>
      </p:pic>
      <p:sp>
        <p:nvSpPr>
          <p:cNvPr id="7" name="TextBox 6">
            <a:extLst>
              <a:ext uri="{FF2B5EF4-FFF2-40B4-BE49-F238E27FC236}">
                <a16:creationId xmlns:a16="http://schemas.microsoft.com/office/drawing/2014/main" id="{A7794649-AD85-41B6-3CA1-C8704C9B2CBC}"/>
              </a:ext>
            </a:extLst>
          </p:cNvPr>
          <p:cNvSpPr txBox="1"/>
          <p:nvPr/>
        </p:nvSpPr>
        <p:spPr>
          <a:xfrm>
            <a:off x="1246276" y="1677135"/>
            <a:ext cx="8218788" cy="14773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Our filtered </a:t>
            </a:r>
            <a:r>
              <a:rPr lang="en-US" dirty="0" err="1"/>
              <a:t>anndata</a:t>
            </a:r>
            <a:r>
              <a:rPr lang="en-US" dirty="0"/>
              <a:t> object now has fewer cells and fewer genes.</a:t>
            </a:r>
          </a:p>
          <a:p>
            <a:endParaRPr lang="en-US" dirty="0"/>
          </a:p>
          <a:p>
            <a:r>
              <a:rPr lang="en-US" dirty="0"/>
              <a:t>The </a:t>
            </a:r>
            <a:r>
              <a:rPr lang="en-US" dirty="0" err="1"/>
              <a:t>obs</a:t>
            </a:r>
            <a:r>
              <a:rPr lang="en-US" dirty="0"/>
              <a:t> metadata (per cell) now has a whole bunch of per-cell QC data added!</a:t>
            </a:r>
          </a:p>
          <a:p>
            <a:endParaRPr lang="en-US" dirty="0"/>
          </a:p>
          <a:p>
            <a:r>
              <a:rPr lang="en-US" dirty="0"/>
              <a:t>The var metadata likewise has a whole bunch of per-gene QC data added.</a:t>
            </a:r>
          </a:p>
        </p:txBody>
      </p:sp>
    </p:spTree>
    <p:extLst>
      <p:ext uri="{BB962C8B-B14F-4D97-AF65-F5344CB8AC3E}">
        <p14:creationId xmlns:p14="http://schemas.microsoft.com/office/powerpoint/2010/main" val="2001024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F1B7A-EC23-02B0-89B0-FE3640F7182A}"/>
              </a:ext>
            </a:extLst>
          </p:cNvPr>
          <p:cNvPicPr>
            <a:picLocks noChangeAspect="1"/>
          </p:cNvPicPr>
          <p:nvPr/>
        </p:nvPicPr>
        <p:blipFill>
          <a:blip r:embed="rId2"/>
          <a:stretch>
            <a:fillRect/>
          </a:stretch>
        </p:blipFill>
        <p:spPr>
          <a:xfrm>
            <a:off x="118241" y="166736"/>
            <a:ext cx="12021527" cy="5214561"/>
          </a:xfrm>
          <a:prstGeom prst="rect">
            <a:avLst/>
          </a:prstGeom>
        </p:spPr>
      </p:pic>
    </p:spTree>
    <p:extLst>
      <p:ext uri="{BB962C8B-B14F-4D97-AF65-F5344CB8AC3E}">
        <p14:creationId xmlns:p14="http://schemas.microsoft.com/office/powerpoint/2010/main" val="323116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969F4-C360-EC8D-2CE4-73F627E7E7B9}"/>
              </a:ext>
            </a:extLst>
          </p:cNvPr>
          <p:cNvPicPr>
            <a:picLocks noChangeAspect="1"/>
          </p:cNvPicPr>
          <p:nvPr/>
        </p:nvPicPr>
        <p:blipFill>
          <a:blip r:embed="rId2"/>
          <a:stretch>
            <a:fillRect/>
          </a:stretch>
        </p:blipFill>
        <p:spPr>
          <a:xfrm>
            <a:off x="430151" y="0"/>
            <a:ext cx="6581021" cy="6858000"/>
          </a:xfrm>
          <a:prstGeom prst="rect">
            <a:avLst/>
          </a:prstGeom>
        </p:spPr>
      </p:pic>
      <p:sp>
        <p:nvSpPr>
          <p:cNvPr id="3" name="TextBox 2">
            <a:extLst>
              <a:ext uri="{FF2B5EF4-FFF2-40B4-BE49-F238E27FC236}">
                <a16:creationId xmlns:a16="http://schemas.microsoft.com/office/drawing/2014/main" id="{230C135A-2F45-8406-7B7F-C043CEE69DB3}"/>
              </a:ext>
            </a:extLst>
          </p:cNvPr>
          <p:cNvSpPr txBox="1"/>
          <p:nvPr/>
        </p:nvSpPr>
        <p:spPr>
          <a:xfrm>
            <a:off x="7514897" y="409903"/>
            <a:ext cx="4109544"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a:t>
            </a:r>
            <a:r>
              <a:rPr lang="en-US" dirty="0" err="1"/>
              <a:t>anndata</a:t>
            </a:r>
            <a:r>
              <a:rPr lang="en-US" dirty="0"/>
              <a:t> object now has multiple ‘layers’ of data all stored together and kept tidy and organized for you.</a:t>
            </a:r>
          </a:p>
          <a:p>
            <a:endParaRPr lang="en-US" dirty="0"/>
          </a:p>
          <a:p>
            <a:r>
              <a:rPr lang="en-US" dirty="0"/>
              <a:t>This is like having multiple sheets in an excel workbook, but with the rows and columns automatically kept in order and consistent.</a:t>
            </a:r>
          </a:p>
          <a:p>
            <a:endParaRPr lang="en-US" dirty="0"/>
          </a:p>
          <a:p>
            <a:r>
              <a:rPr lang="en-US" dirty="0"/>
              <a:t>It remains quite easy to keep in memory and speedy to work with even on a modest computer.</a:t>
            </a:r>
          </a:p>
        </p:txBody>
      </p:sp>
    </p:spTree>
    <p:extLst>
      <p:ext uri="{BB962C8B-B14F-4D97-AF65-F5344CB8AC3E}">
        <p14:creationId xmlns:p14="http://schemas.microsoft.com/office/powerpoint/2010/main" val="366001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0FA9B-02C9-60FB-9EC8-D634575ED87D}"/>
              </a:ext>
            </a:extLst>
          </p:cNvPr>
          <p:cNvPicPr>
            <a:picLocks noChangeAspect="1"/>
          </p:cNvPicPr>
          <p:nvPr/>
        </p:nvPicPr>
        <p:blipFill>
          <a:blip r:embed="rId2"/>
          <a:stretch>
            <a:fillRect/>
          </a:stretch>
        </p:blipFill>
        <p:spPr>
          <a:xfrm>
            <a:off x="0" y="0"/>
            <a:ext cx="9651711" cy="6579476"/>
          </a:xfrm>
          <a:prstGeom prst="rect">
            <a:avLst/>
          </a:prstGeom>
        </p:spPr>
      </p:pic>
    </p:spTree>
    <p:extLst>
      <p:ext uri="{BB962C8B-B14F-4D97-AF65-F5344CB8AC3E}">
        <p14:creationId xmlns:p14="http://schemas.microsoft.com/office/powerpoint/2010/main" val="3422864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169B4-DEFF-0C58-90B2-A012E541A0A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D459399-69CC-C4CA-1F8B-F8EFF79AB3EC}"/>
              </a:ext>
            </a:extLst>
          </p:cNvPr>
          <p:cNvPicPr>
            <a:picLocks noChangeAspect="1"/>
          </p:cNvPicPr>
          <p:nvPr/>
        </p:nvPicPr>
        <p:blipFill>
          <a:blip r:embed="rId2"/>
          <a:stretch>
            <a:fillRect/>
          </a:stretch>
        </p:blipFill>
        <p:spPr>
          <a:xfrm>
            <a:off x="0" y="0"/>
            <a:ext cx="9651711" cy="6579476"/>
          </a:xfrm>
          <a:prstGeom prst="rect">
            <a:avLst/>
          </a:prstGeom>
        </p:spPr>
      </p:pic>
      <p:sp>
        <p:nvSpPr>
          <p:cNvPr id="3" name="TextBox 2">
            <a:extLst>
              <a:ext uri="{FF2B5EF4-FFF2-40B4-BE49-F238E27FC236}">
                <a16:creationId xmlns:a16="http://schemas.microsoft.com/office/drawing/2014/main" id="{A9D26C06-135D-580C-E004-8D8086242F75}"/>
              </a:ext>
            </a:extLst>
          </p:cNvPr>
          <p:cNvSpPr txBox="1"/>
          <p:nvPr/>
        </p:nvSpPr>
        <p:spPr>
          <a:xfrm>
            <a:off x="6936827" y="3429000"/>
            <a:ext cx="4719145" cy="28623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What do you think of using this ‘highly variable’ screen to prune down the number of genes we will consider?</a:t>
            </a:r>
          </a:p>
          <a:p>
            <a:endParaRPr lang="en-US" dirty="0"/>
          </a:p>
          <a:p>
            <a:r>
              <a:rPr lang="en-US" dirty="0"/>
              <a:t>What do you think is good and bad about this tactic when trying to identify the cell type of each cell?</a:t>
            </a:r>
          </a:p>
          <a:p>
            <a:endParaRPr lang="en-US" dirty="0"/>
          </a:p>
          <a:p>
            <a:r>
              <a:rPr lang="en-US" dirty="0"/>
              <a:t>How about for finding differentially expressed genes later on for hypothesis testing?</a:t>
            </a:r>
          </a:p>
        </p:txBody>
      </p:sp>
      <p:sp>
        <p:nvSpPr>
          <p:cNvPr id="4" name="TextBox 3">
            <a:extLst>
              <a:ext uri="{FF2B5EF4-FFF2-40B4-BE49-F238E27FC236}">
                <a16:creationId xmlns:a16="http://schemas.microsoft.com/office/drawing/2014/main" id="{A458A1ED-6762-BF6A-ADF4-9A5DC63EA88F}"/>
              </a:ext>
            </a:extLst>
          </p:cNvPr>
          <p:cNvSpPr txBox="1"/>
          <p:nvPr/>
        </p:nvSpPr>
        <p:spPr>
          <a:xfrm>
            <a:off x="3552498" y="1386520"/>
            <a:ext cx="3857296"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More subjective parameters selected by eyeballing graphs and picking round easy to select numbers.</a:t>
            </a:r>
          </a:p>
          <a:p>
            <a:br>
              <a:rPr lang="en-US" dirty="0"/>
            </a:br>
            <a:r>
              <a:rPr lang="en-US" dirty="0"/>
              <a:t>Do you agree? How does the analysis change with different choices?</a:t>
            </a:r>
          </a:p>
        </p:txBody>
      </p:sp>
      <p:cxnSp>
        <p:nvCxnSpPr>
          <p:cNvPr id="6" name="Straight Arrow Connector 5">
            <a:extLst>
              <a:ext uri="{FF2B5EF4-FFF2-40B4-BE49-F238E27FC236}">
                <a16:creationId xmlns:a16="http://schemas.microsoft.com/office/drawing/2014/main" id="{46BD032D-13BD-AEA1-079F-053224CA202E}"/>
              </a:ext>
            </a:extLst>
          </p:cNvPr>
          <p:cNvCxnSpPr>
            <a:stCxn id="4" idx="1"/>
          </p:cNvCxnSpPr>
          <p:nvPr/>
        </p:nvCxnSpPr>
        <p:spPr>
          <a:xfrm flipH="1" flipV="1">
            <a:off x="1839310" y="2175641"/>
            <a:ext cx="1713188" cy="88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019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F62972-D93E-4AD7-75C7-854CF2BD4A94}"/>
              </a:ext>
            </a:extLst>
          </p:cNvPr>
          <p:cNvPicPr>
            <a:picLocks noChangeAspect="1"/>
          </p:cNvPicPr>
          <p:nvPr/>
        </p:nvPicPr>
        <p:blipFill>
          <a:blip r:embed="rId2"/>
          <a:stretch>
            <a:fillRect/>
          </a:stretch>
        </p:blipFill>
        <p:spPr>
          <a:xfrm>
            <a:off x="76199" y="230454"/>
            <a:ext cx="11960447" cy="3374593"/>
          </a:xfrm>
          <a:prstGeom prst="rect">
            <a:avLst/>
          </a:prstGeom>
        </p:spPr>
      </p:pic>
      <p:sp>
        <p:nvSpPr>
          <p:cNvPr id="3" name="TextBox 2">
            <a:extLst>
              <a:ext uri="{FF2B5EF4-FFF2-40B4-BE49-F238E27FC236}">
                <a16:creationId xmlns:a16="http://schemas.microsoft.com/office/drawing/2014/main" id="{61DBAB2F-27DA-18BA-4ABF-0737E037F6B0}"/>
              </a:ext>
            </a:extLst>
          </p:cNvPr>
          <p:cNvSpPr txBox="1"/>
          <p:nvPr/>
        </p:nvSpPr>
        <p:spPr>
          <a:xfrm>
            <a:off x="956442" y="3878318"/>
            <a:ext cx="870256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It is a notoriously difficult thing to figure how </a:t>
            </a:r>
            <a:r>
              <a:rPr lang="en-US" i="1" dirty="0"/>
              <a:t>how</a:t>
            </a:r>
            <a:r>
              <a:rPr lang="en-US" dirty="0"/>
              <a:t> an analysis was done later on.</a:t>
            </a:r>
          </a:p>
          <a:p>
            <a:r>
              <a:rPr lang="en-US" dirty="0" err="1"/>
              <a:t>Scanpy</a:t>
            </a:r>
            <a:r>
              <a:rPr lang="en-US" dirty="0"/>
              <a:t> tries to help you by keeping track of the analysis choices in the `</a:t>
            </a:r>
            <a:r>
              <a:rPr lang="en-US" dirty="0" err="1"/>
              <a:t>uns`</a:t>
            </a:r>
            <a:r>
              <a:rPr lang="en-US" dirty="0"/>
              <a:t> slot in the </a:t>
            </a:r>
            <a:r>
              <a:rPr lang="en-US" dirty="0" err="1"/>
              <a:t>anndata</a:t>
            </a:r>
            <a:r>
              <a:rPr lang="en-US" dirty="0"/>
              <a:t> object</a:t>
            </a:r>
          </a:p>
        </p:txBody>
      </p:sp>
    </p:spTree>
    <p:extLst>
      <p:ext uri="{BB962C8B-B14F-4D97-AF65-F5344CB8AC3E}">
        <p14:creationId xmlns:p14="http://schemas.microsoft.com/office/powerpoint/2010/main" val="142869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8354-BBDA-3AD2-E3EA-3367887A6A96}"/>
              </a:ext>
            </a:extLst>
          </p:cNvPr>
          <p:cNvSpPr>
            <a:spLocks noGrp="1"/>
          </p:cNvSpPr>
          <p:nvPr>
            <p:ph type="title"/>
          </p:nvPr>
        </p:nvSpPr>
        <p:spPr/>
        <p:txBody>
          <a:bodyPr/>
          <a:lstStyle/>
          <a:p>
            <a:r>
              <a:rPr lang="en-US" dirty="0"/>
              <a:t>Step 0: Download the public data</a:t>
            </a:r>
          </a:p>
        </p:txBody>
      </p:sp>
      <p:sp>
        <p:nvSpPr>
          <p:cNvPr id="3" name="TextBox 2">
            <a:extLst>
              <a:ext uri="{FF2B5EF4-FFF2-40B4-BE49-F238E27FC236}">
                <a16:creationId xmlns:a16="http://schemas.microsoft.com/office/drawing/2014/main" id="{0F3C35F0-BD46-56CB-656E-71E8D389C1BF}"/>
              </a:ext>
            </a:extLst>
          </p:cNvPr>
          <p:cNvSpPr txBox="1"/>
          <p:nvPr/>
        </p:nvSpPr>
        <p:spPr>
          <a:xfrm>
            <a:off x="1051034" y="1690688"/>
            <a:ext cx="10615449" cy="923330"/>
          </a:xfrm>
          <a:prstGeom prst="rect">
            <a:avLst/>
          </a:prstGeom>
          <a:noFill/>
        </p:spPr>
        <p:txBody>
          <a:bodyPr wrap="square" rtlCol="0">
            <a:spAutoFit/>
          </a:bodyPr>
          <a:lstStyle/>
          <a:p>
            <a:r>
              <a:rPr lang="en-US" dirty="0"/>
              <a:t>Goal here is to make a 'blank canvas' h5ad object to build out... </a:t>
            </a:r>
          </a:p>
          <a:p>
            <a:endParaRPr lang="en-US" dirty="0"/>
          </a:p>
          <a:p>
            <a:r>
              <a:rPr lang="en-US" dirty="0"/>
              <a:t>… and then later check to see if we agree with the "official" analysis.</a:t>
            </a:r>
          </a:p>
        </p:txBody>
      </p:sp>
    </p:spTree>
    <p:extLst>
      <p:ext uri="{BB962C8B-B14F-4D97-AF65-F5344CB8AC3E}">
        <p14:creationId xmlns:p14="http://schemas.microsoft.com/office/powerpoint/2010/main" val="2373458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72AF17-6A5E-E2D5-12AA-D38AEF14C57B}"/>
              </a:ext>
            </a:extLst>
          </p:cNvPr>
          <p:cNvPicPr>
            <a:picLocks noChangeAspect="1"/>
          </p:cNvPicPr>
          <p:nvPr/>
        </p:nvPicPr>
        <p:blipFill>
          <a:blip r:embed="rId2"/>
          <a:stretch>
            <a:fillRect/>
          </a:stretch>
        </p:blipFill>
        <p:spPr>
          <a:xfrm>
            <a:off x="160282" y="93505"/>
            <a:ext cx="11962521" cy="6223212"/>
          </a:xfrm>
          <a:prstGeom prst="rect">
            <a:avLst/>
          </a:prstGeom>
        </p:spPr>
      </p:pic>
    </p:spTree>
    <p:extLst>
      <p:ext uri="{BB962C8B-B14F-4D97-AF65-F5344CB8AC3E}">
        <p14:creationId xmlns:p14="http://schemas.microsoft.com/office/powerpoint/2010/main" val="3812299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FE76ED-3F01-DDB8-A607-FE0943FDD10D}"/>
              </a:ext>
            </a:extLst>
          </p:cNvPr>
          <p:cNvPicPr>
            <a:picLocks noChangeAspect="1"/>
          </p:cNvPicPr>
          <p:nvPr/>
        </p:nvPicPr>
        <p:blipFill>
          <a:blip r:embed="rId2"/>
          <a:stretch>
            <a:fillRect/>
          </a:stretch>
        </p:blipFill>
        <p:spPr>
          <a:xfrm>
            <a:off x="0" y="0"/>
            <a:ext cx="9742950" cy="6705600"/>
          </a:xfrm>
          <a:prstGeom prst="rect">
            <a:avLst/>
          </a:prstGeom>
        </p:spPr>
      </p:pic>
      <p:sp>
        <p:nvSpPr>
          <p:cNvPr id="4" name="TextBox 3">
            <a:extLst>
              <a:ext uri="{FF2B5EF4-FFF2-40B4-BE49-F238E27FC236}">
                <a16:creationId xmlns:a16="http://schemas.microsoft.com/office/drawing/2014/main" id="{356CDDC5-6067-BBFC-ABFE-EA21440AAE48}"/>
              </a:ext>
            </a:extLst>
          </p:cNvPr>
          <p:cNvSpPr txBox="1"/>
          <p:nvPr/>
        </p:nvSpPr>
        <p:spPr>
          <a:xfrm>
            <a:off x="9742950" y="152400"/>
            <a:ext cx="2312416" cy="36933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What do you think of the effect of regressing out things like total counts and percent mitochondrial genes? </a:t>
            </a:r>
          </a:p>
          <a:p>
            <a:endParaRPr lang="en-US" dirty="0"/>
          </a:p>
          <a:p>
            <a:r>
              <a:rPr lang="en-US" dirty="0"/>
              <a:t>How do you think the results are changed?</a:t>
            </a:r>
          </a:p>
          <a:p>
            <a:endParaRPr lang="en-US" dirty="0"/>
          </a:p>
          <a:p>
            <a:r>
              <a:rPr lang="en-US" dirty="0"/>
              <a:t>What can you think is better or worse via this approach?</a:t>
            </a:r>
          </a:p>
        </p:txBody>
      </p:sp>
    </p:spTree>
    <p:extLst>
      <p:ext uri="{BB962C8B-B14F-4D97-AF65-F5344CB8AC3E}">
        <p14:creationId xmlns:p14="http://schemas.microsoft.com/office/powerpoint/2010/main" val="4189346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4D8253-6164-FDF5-EE5E-E995E09B7B2E}"/>
              </a:ext>
            </a:extLst>
          </p:cNvPr>
          <p:cNvPicPr>
            <a:picLocks noChangeAspect="1"/>
          </p:cNvPicPr>
          <p:nvPr/>
        </p:nvPicPr>
        <p:blipFill>
          <a:blip r:embed="rId2"/>
          <a:stretch>
            <a:fillRect/>
          </a:stretch>
        </p:blipFill>
        <p:spPr>
          <a:xfrm>
            <a:off x="0" y="0"/>
            <a:ext cx="10527236" cy="6642538"/>
          </a:xfrm>
          <a:prstGeom prst="rect">
            <a:avLst/>
          </a:prstGeom>
        </p:spPr>
      </p:pic>
    </p:spTree>
    <p:extLst>
      <p:ext uri="{BB962C8B-B14F-4D97-AF65-F5344CB8AC3E}">
        <p14:creationId xmlns:p14="http://schemas.microsoft.com/office/powerpoint/2010/main" val="3053049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4E18B0-40E5-B9CF-4A80-63BA836F383F}"/>
              </a:ext>
            </a:extLst>
          </p:cNvPr>
          <p:cNvSpPr txBox="1"/>
          <p:nvPr/>
        </p:nvSpPr>
        <p:spPr>
          <a:xfrm>
            <a:off x="536029" y="346841"/>
            <a:ext cx="1085718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After filtering, scaling, and transforming the data, we now go on to cluster cells together with similar gene expression and identify the cell type of each cluster.</a:t>
            </a:r>
          </a:p>
        </p:txBody>
      </p:sp>
      <p:pic>
        <p:nvPicPr>
          <p:cNvPr id="3" name="Picture 2">
            <a:extLst>
              <a:ext uri="{FF2B5EF4-FFF2-40B4-BE49-F238E27FC236}">
                <a16:creationId xmlns:a16="http://schemas.microsoft.com/office/drawing/2014/main" id="{0EDCCA6A-256D-414D-5735-E8C21BE253CC}"/>
              </a:ext>
            </a:extLst>
          </p:cNvPr>
          <p:cNvPicPr>
            <a:picLocks noChangeAspect="1"/>
          </p:cNvPicPr>
          <p:nvPr/>
        </p:nvPicPr>
        <p:blipFill>
          <a:blip r:embed="rId2"/>
          <a:stretch>
            <a:fillRect/>
          </a:stretch>
        </p:blipFill>
        <p:spPr>
          <a:xfrm>
            <a:off x="536028" y="1165837"/>
            <a:ext cx="10859933" cy="1272563"/>
          </a:xfrm>
          <a:prstGeom prst="rect">
            <a:avLst/>
          </a:prstGeom>
        </p:spPr>
      </p:pic>
    </p:spTree>
    <p:extLst>
      <p:ext uri="{BB962C8B-B14F-4D97-AF65-F5344CB8AC3E}">
        <p14:creationId xmlns:p14="http://schemas.microsoft.com/office/powerpoint/2010/main" val="738713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74AE6-E401-20B7-2BFF-176629F4E059}"/>
              </a:ext>
            </a:extLst>
          </p:cNvPr>
          <p:cNvPicPr>
            <a:picLocks noChangeAspect="1"/>
          </p:cNvPicPr>
          <p:nvPr/>
        </p:nvPicPr>
        <p:blipFill>
          <a:blip r:embed="rId2"/>
          <a:stretch>
            <a:fillRect/>
          </a:stretch>
        </p:blipFill>
        <p:spPr>
          <a:xfrm>
            <a:off x="107731" y="90571"/>
            <a:ext cx="7772400" cy="2409658"/>
          </a:xfrm>
          <a:prstGeom prst="rect">
            <a:avLst/>
          </a:prstGeom>
        </p:spPr>
      </p:pic>
      <p:pic>
        <p:nvPicPr>
          <p:cNvPr id="7170" name="Picture 2">
            <a:extLst>
              <a:ext uri="{FF2B5EF4-FFF2-40B4-BE49-F238E27FC236}">
                <a16:creationId xmlns:a16="http://schemas.microsoft.com/office/drawing/2014/main" id="{CD09B259-05CC-6F7C-A319-20A0FCFA0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098" y="2377527"/>
            <a:ext cx="3768565" cy="385984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D8C8D0-674F-86C8-D4F0-DED93CB6D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688" y="2377527"/>
            <a:ext cx="3746500" cy="4076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C23015-223A-DCB4-F769-530C7D07E5AC}"/>
              </a:ext>
            </a:extLst>
          </p:cNvPr>
          <p:cNvSpPr txBox="1"/>
          <p:nvPr/>
        </p:nvSpPr>
        <p:spPr>
          <a:xfrm>
            <a:off x="241602" y="2858813"/>
            <a:ext cx="2522483"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Colored here by the expression of an “housekeeping” gene: GAPDH.</a:t>
            </a:r>
          </a:p>
          <a:p>
            <a:endParaRPr lang="en-US" dirty="0"/>
          </a:p>
          <a:p>
            <a:r>
              <a:rPr lang="en-US" dirty="0"/>
              <a:t>What do you think?</a:t>
            </a:r>
          </a:p>
        </p:txBody>
      </p:sp>
    </p:spTree>
    <p:extLst>
      <p:ext uri="{BB962C8B-B14F-4D97-AF65-F5344CB8AC3E}">
        <p14:creationId xmlns:p14="http://schemas.microsoft.com/office/powerpoint/2010/main" val="3020832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9E71E-F93F-53C9-A58B-C63A41DBB46C}"/>
              </a:ext>
            </a:extLst>
          </p:cNvPr>
          <p:cNvPicPr>
            <a:picLocks noChangeAspect="1"/>
          </p:cNvPicPr>
          <p:nvPr/>
        </p:nvPicPr>
        <p:blipFill>
          <a:blip r:embed="rId2"/>
          <a:stretch>
            <a:fillRect/>
          </a:stretch>
        </p:blipFill>
        <p:spPr>
          <a:xfrm>
            <a:off x="286407" y="263371"/>
            <a:ext cx="7772400" cy="5385327"/>
          </a:xfrm>
          <a:prstGeom prst="rect">
            <a:avLst/>
          </a:prstGeom>
        </p:spPr>
      </p:pic>
      <p:sp>
        <p:nvSpPr>
          <p:cNvPr id="3" name="TextBox 2">
            <a:extLst>
              <a:ext uri="{FF2B5EF4-FFF2-40B4-BE49-F238E27FC236}">
                <a16:creationId xmlns:a16="http://schemas.microsoft.com/office/drawing/2014/main" id="{4980301F-2418-0AFC-D63E-0CFF880F08BC}"/>
              </a:ext>
            </a:extLst>
          </p:cNvPr>
          <p:cNvSpPr txBox="1"/>
          <p:nvPr/>
        </p:nvSpPr>
        <p:spPr>
          <a:xfrm>
            <a:off x="8408276" y="263371"/>
            <a:ext cx="3405352" cy="1477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The </a:t>
            </a:r>
            <a:r>
              <a:rPr lang="en-US" dirty="0" err="1"/>
              <a:t>anndata</a:t>
            </a:r>
            <a:r>
              <a:rPr lang="en-US" dirty="0"/>
              <a:t> object keeps track of our analysis choices and results, again in the `.</a:t>
            </a:r>
            <a:r>
              <a:rPr lang="en-US" dirty="0" err="1"/>
              <a:t>uns</a:t>
            </a:r>
            <a:r>
              <a:rPr lang="en-US" dirty="0"/>
              <a:t>` location within the overall </a:t>
            </a:r>
            <a:r>
              <a:rPr lang="en-US" dirty="0" err="1"/>
              <a:t>anndata</a:t>
            </a:r>
            <a:r>
              <a:rPr lang="en-US" dirty="0"/>
              <a:t> object.</a:t>
            </a:r>
          </a:p>
        </p:txBody>
      </p:sp>
    </p:spTree>
    <p:extLst>
      <p:ext uri="{BB962C8B-B14F-4D97-AF65-F5344CB8AC3E}">
        <p14:creationId xmlns:p14="http://schemas.microsoft.com/office/powerpoint/2010/main" val="4041298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4FD0421E-E3D3-B279-427B-80F336613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12" y="403771"/>
            <a:ext cx="6205921" cy="6082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75FBE2-73F0-3542-939D-8332834A6BF8}"/>
              </a:ext>
            </a:extLst>
          </p:cNvPr>
          <p:cNvSpPr txBox="1"/>
          <p:nvPr/>
        </p:nvSpPr>
        <p:spPr>
          <a:xfrm>
            <a:off x="7041930" y="1502980"/>
            <a:ext cx="4719145" cy="36933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Colored by PTPRC expression (</a:t>
            </a:r>
            <a:r>
              <a:rPr lang="en-US" dirty="0" err="1"/>
              <a:t>n.e.e</a:t>
            </a:r>
            <a:r>
              <a:rPr lang="en-US" dirty="0"/>
              <a:t>., CD45).</a:t>
            </a:r>
          </a:p>
          <a:p>
            <a:endParaRPr lang="en-US" dirty="0"/>
          </a:p>
          <a:p>
            <a:r>
              <a:rPr lang="en-US" dirty="0"/>
              <a:t>This fraction of cells was </a:t>
            </a:r>
            <a:r>
              <a:rPr lang="en-US" i="1" dirty="0"/>
              <a:t>selected to be enriched for CD45+</a:t>
            </a:r>
            <a:r>
              <a:rPr lang="en-US" dirty="0"/>
              <a:t>. So why so variable?</a:t>
            </a:r>
          </a:p>
          <a:p>
            <a:endParaRPr lang="en-US" dirty="0"/>
          </a:p>
          <a:p>
            <a:r>
              <a:rPr lang="en-US" dirty="0"/>
              <a:t>Single cell data has a relatively poor / ‘high’ limit of detection, with only typically 10,000 or so reads per cell. Even very important or distinctive genes may have zero reads assigned to a cell even if they are actually expressed and even detectable by protein-based techniques (FACS, MACS, etc.)</a:t>
            </a:r>
          </a:p>
          <a:p>
            <a:endParaRPr lang="en-US" dirty="0"/>
          </a:p>
        </p:txBody>
      </p:sp>
    </p:spTree>
    <p:extLst>
      <p:ext uri="{BB962C8B-B14F-4D97-AF65-F5344CB8AC3E}">
        <p14:creationId xmlns:p14="http://schemas.microsoft.com/office/powerpoint/2010/main" val="2636337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29438E-03AC-B300-0191-6FB90223A334}"/>
              </a:ext>
            </a:extLst>
          </p:cNvPr>
          <p:cNvPicPr>
            <a:picLocks noChangeAspect="1"/>
          </p:cNvPicPr>
          <p:nvPr/>
        </p:nvPicPr>
        <p:blipFill>
          <a:blip r:embed="rId2"/>
          <a:stretch>
            <a:fillRect/>
          </a:stretch>
        </p:blipFill>
        <p:spPr>
          <a:xfrm>
            <a:off x="97219" y="149591"/>
            <a:ext cx="11945875" cy="5557526"/>
          </a:xfrm>
          <a:prstGeom prst="rect">
            <a:avLst/>
          </a:prstGeom>
        </p:spPr>
      </p:pic>
      <p:sp>
        <p:nvSpPr>
          <p:cNvPr id="3" name="Rectangle 2">
            <a:extLst>
              <a:ext uri="{FF2B5EF4-FFF2-40B4-BE49-F238E27FC236}">
                <a16:creationId xmlns:a16="http://schemas.microsoft.com/office/drawing/2014/main" id="{E1A776B8-AFB5-76ED-A421-495445242841}"/>
              </a:ext>
            </a:extLst>
          </p:cNvPr>
          <p:cNvSpPr/>
          <p:nvPr/>
        </p:nvSpPr>
        <p:spPr>
          <a:xfrm>
            <a:off x="924910" y="5444359"/>
            <a:ext cx="2921876" cy="262758"/>
          </a:xfrm>
          <a:prstGeom prst="rect">
            <a:avLst/>
          </a:prstGeom>
          <a:solidFill>
            <a:srgbClr val="FFFF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BA99903-2B26-BC5F-56FC-8C843950DAAB}"/>
              </a:ext>
            </a:extLst>
          </p:cNvPr>
          <p:cNvSpPr txBox="1"/>
          <p:nvPr/>
        </p:nvSpPr>
        <p:spPr>
          <a:xfrm>
            <a:off x="753762" y="5968314"/>
            <a:ext cx="783418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a:t>
            </a:r>
            <a:r>
              <a:rPr lang="en-US" dirty="0" err="1"/>
              <a:t>obsp</a:t>
            </a:r>
            <a:r>
              <a:rPr lang="en-US" dirty="0"/>
              <a:t>` location within the </a:t>
            </a:r>
            <a:r>
              <a:rPr lang="en-US" dirty="0" err="1"/>
              <a:t>anndata</a:t>
            </a:r>
            <a:r>
              <a:rPr lang="en-US" dirty="0"/>
              <a:t> object keeps track of pairwise values (like distances). The `</a:t>
            </a:r>
            <a:r>
              <a:rPr lang="en-US" dirty="0" err="1"/>
              <a:t>uns`</a:t>
            </a:r>
            <a:r>
              <a:rPr lang="en-US" dirty="0"/>
              <a:t> continues to store the analysis </a:t>
            </a:r>
            <a:r>
              <a:rPr lang="en-US" i="1" dirty="0"/>
              <a:t>settings</a:t>
            </a:r>
            <a:r>
              <a:rPr lang="en-US" dirty="0"/>
              <a:t>.</a:t>
            </a:r>
          </a:p>
        </p:txBody>
      </p:sp>
    </p:spTree>
    <p:extLst>
      <p:ext uri="{BB962C8B-B14F-4D97-AF65-F5344CB8AC3E}">
        <p14:creationId xmlns:p14="http://schemas.microsoft.com/office/powerpoint/2010/main" val="3929781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781902-F705-866D-E0E9-FCAEAA229849}"/>
              </a:ext>
            </a:extLst>
          </p:cNvPr>
          <p:cNvPicPr>
            <a:picLocks noChangeAspect="1"/>
          </p:cNvPicPr>
          <p:nvPr/>
        </p:nvPicPr>
        <p:blipFill>
          <a:blip r:embed="rId2"/>
          <a:stretch>
            <a:fillRect/>
          </a:stretch>
        </p:blipFill>
        <p:spPr>
          <a:xfrm>
            <a:off x="152915" y="0"/>
            <a:ext cx="7734300" cy="3670300"/>
          </a:xfrm>
          <a:prstGeom prst="rect">
            <a:avLst/>
          </a:prstGeom>
        </p:spPr>
      </p:pic>
      <p:pic>
        <p:nvPicPr>
          <p:cNvPr id="9218" name="Picture 2">
            <a:extLst>
              <a:ext uri="{FF2B5EF4-FFF2-40B4-BE49-F238E27FC236}">
                <a16:creationId xmlns:a16="http://schemas.microsoft.com/office/drawing/2014/main" id="{0C1E2007-7161-8511-7C1C-3DC95E117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242" y="754964"/>
            <a:ext cx="34417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15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BDF484A-AE0F-C359-3334-2B3648921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7" y="208177"/>
            <a:ext cx="84328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C4B179-5A8B-F7D7-0B60-9B95520134EC}"/>
              </a:ext>
            </a:extLst>
          </p:cNvPr>
          <p:cNvSpPr txBox="1"/>
          <p:nvPr/>
        </p:nvSpPr>
        <p:spPr>
          <a:xfrm>
            <a:off x="469557" y="4448432"/>
            <a:ext cx="11343502"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UMAP ordination plots</a:t>
            </a:r>
            <a:r>
              <a:rPr lang="en-US" dirty="0"/>
              <a:t>. Each dot represents one cell. The intent is to have the cells with more similar gene expression overall placed more closely together on this 2D representation. The distances are based on the neighbors analysis we did earlier.</a:t>
            </a:r>
          </a:p>
          <a:p>
            <a:endParaRPr lang="en-US" dirty="0"/>
          </a:p>
          <a:p>
            <a:r>
              <a:rPr lang="en-US" dirty="0"/>
              <a:t>How do you think the shape and direction of these graphs would be changed by all the choices we have made along the way (filtering, gene selection, neighbor identification, pairwise distance calculation, etc.)?</a:t>
            </a:r>
          </a:p>
        </p:txBody>
      </p:sp>
    </p:spTree>
    <p:extLst>
      <p:ext uri="{BB962C8B-B14F-4D97-AF65-F5344CB8AC3E}">
        <p14:creationId xmlns:p14="http://schemas.microsoft.com/office/powerpoint/2010/main" val="400849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0DFD2A-5488-835D-31D2-F4AA28A8C2B8}"/>
              </a:ext>
            </a:extLst>
          </p:cNvPr>
          <p:cNvPicPr>
            <a:picLocks noChangeAspect="1"/>
          </p:cNvPicPr>
          <p:nvPr/>
        </p:nvPicPr>
        <p:blipFill>
          <a:blip r:embed="rId2"/>
          <a:stretch>
            <a:fillRect/>
          </a:stretch>
        </p:blipFill>
        <p:spPr>
          <a:xfrm>
            <a:off x="482323" y="768307"/>
            <a:ext cx="11227353" cy="4802175"/>
          </a:xfrm>
          <a:prstGeom prst="rect">
            <a:avLst/>
          </a:prstGeom>
        </p:spPr>
      </p:pic>
    </p:spTree>
    <p:extLst>
      <p:ext uri="{BB962C8B-B14F-4D97-AF65-F5344CB8AC3E}">
        <p14:creationId xmlns:p14="http://schemas.microsoft.com/office/powerpoint/2010/main" val="307955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2C538D-EC1C-6B2F-8F52-9C3243D0FD11}"/>
              </a:ext>
            </a:extLst>
          </p:cNvPr>
          <p:cNvPicPr>
            <a:picLocks noChangeAspect="1"/>
          </p:cNvPicPr>
          <p:nvPr/>
        </p:nvPicPr>
        <p:blipFill>
          <a:blip r:embed="rId2"/>
          <a:stretch>
            <a:fillRect/>
          </a:stretch>
        </p:blipFill>
        <p:spPr>
          <a:xfrm>
            <a:off x="96794" y="0"/>
            <a:ext cx="12053874" cy="5449330"/>
          </a:xfrm>
          <a:prstGeom prst="rect">
            <a:avLst/>
          </a:prstGeom>
        </p:spPr>
      </p:pic>
      <p:pic>
        <p:nvPicPr>
          <p:cNvPr id="11266" name="Picture 2">
            <a:extLst>
              <a:ext uri="{FF2B5EF4-FFF2-40B4-BE49-F238E27FC236}">
                <a16:creationId xmlns:a16="http://schemas.microsoft.com/office/drawing/2014/main" id="{E8DFBC30-933E-367F-C0E3-920E709FC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739" y="2315518"/>
            <a:ext cx="5687859" cy="441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047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BA83-0F0B-1551-0C13-B8D3A3E4815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FCB42F2-E24B-2D82-E9E8-2BBBD381F140}"/>
              </a:ext>
            </a:extLst>
          </p:cNvPr>
          <p:cNvPicPr>
            <a:picLocks noChangeAspect="1"/>
          </p:cNvPicPr>
          <p:nvPr/>
        </p:nvPicPr>
        <p:blipFill>
          <a:blip r:embed="rId2"/>
          <a:stretch>
            <a:fillRect/>
          </a:stretch>
        </p:blipFill>
        <p:spPr>
          <a:xfrm>
            <a:off x="96794" y="0"/>
            <a:ext cx="12053874" cy="5449330"/>
          </a:xfrm>
          <a:prstGeom prst="rect">
            <a:avLst/>
          </a:prstGeom>
        </p:spPr>
      </p:pic>
      <p:pic>
        <p:nvPicPr>
          <p:cNvPr id="11266" name="Picture 2">
            <a:extLst>
              <a:ext uri="{FF2B5EF4-FFF2-40B4-BE49-F238E27FC236}">
                <a16:creationId xmlns:a16="http://schemas.microsoft.com/office/drawing/2014/main" id="{32E8A27F-74FA-31AB-68E4-5B88F99FF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739" y="2315518"/>
            <a:ext cx="5687859" cy="44189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E830EE-C450-AD36-4BFE-5EEAEFA06FB0}"/>
              </a:ext>
            </a:extLst>
          </p:cNvPr>
          <p:cNvSpPr txBox="1"/>
          <p:nvPr/>
        </p:nvSpPr>
        <p:spPr>
          <a:xfrm>
            <a:off x="2656703" y="2582562"/>
            <a:ext cx="3235559"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The ‘resolution’ parameter can dramatically change how many clusters are identified!</a:t>
            </a:r>
          </a:p>
        </p:txBody>
      </p:sp>
      <p:cxnSp>
        <p:nvCxnSpPr>
          <p:cNvPr id="5" name="Straight Arrow Connector 4">
            <a:extLst>
              <a:ext uri="{FF2B5EF4-FFF2-40B4-BE49-F238E27FC236}">
                <a16:creationId xmlns:a16="http://schemas.microsoft.com/office/drawing/2014/main" id="{3D530F2C-16AC-5CCB-F779-D648A1464104}"/>
              </a:ext>
            </a:extLst>
          </p:cNvPr>
          <p:cNvCxnSpPr>
            <a:cxnSpLocks/>
            <a:stCxn id="3" idx="1"/>
          </p:cNvCxnSpPr>
          <p:nvPr/>
        </p:nvCxnSpPr>
        <p:spPr>
          <a:xfrm flipH="1">
            <a:off x="1754659" y="3044227"/>
            <a:ext cx="902044" cy="1067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874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A68CFF2-7169-D07D-8B90-D3AE2EB3A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373"/>
            <a:ext cx="3421455" cy="30596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A7E4C5-B4D5-1841-249D-99AB2396953D}"/>
              </a:ext>
            </a:extLst>
          </p:cNvPr>
          <p:cNvSpPr txBox="1"/>
          <p:nvPr/>
        </p:nvSpPr>
        <p:spPr>
          <a:xfrm>
            <a:off x="333632" y="3181865"/>
            <a:ext cx="1614545" cy="369332"/>
          </a:xfrm>
          <a:prstGeom prst="rect">
            <a:avLst/>
          </a:prstGeom>
          <a:noFill/>
        </p:spPr>
        <p:txBody>
          <a:bodyPr wrap="none" rtlCol="0">
            <a:spAutoFit/>
          </a:bodyPr>
          <a:lstStyle/>
          <a:p>
            <a:r>
              <a:rPr lang="en-US" dirty="0"/>
              <a:t>Resolution 0.5</a:t>
            </a:r>
          </a:p>
        </p:txBody>
      </p:sp>
      <p:pic>
        <p:nvPicPr>
          <p:cNvPr id="13316" name="Picture 4">
            <a:extLst>
              <a:ext uri="{FF2B5EF4-FFF2-40B4-BE49-F238E27FC236}">
                <a16:creationId xmlns:a16="http://schemas.microsoft.com/office/drawing/2014/main" id="{F6D5471E-B508-9FDB-AD1E-DC0523190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455" y="0"/>
            <a:ext cx="3349098" cy="3059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71D702-EEA4-E523-35E7-3AF6BFF3FA50}"/>
              </a:ext>
            </a:extLst>
          </p:cNvPr>
          <p:cNvSpPr txBox="1"/>
          <p:nvPr/>
        </p:nvSpPr>
        <p:spPr>
          <a:xfrm>
            <a:off x="3649362" y="3244334"/>
            <a:ext cx="1614545" cy="369332"/>
          </a:xfrm>
          <a:prstGeom prst="rect">
            <a:avLst/>
          </a:prstGeom>
          <a:noFill/>
        </p:spPr>
        <p:txBody>
          <a:bodyPr wrap="none" rtlCol="0">
            <a:spAutoFit/>
          </a:bodyPr>
          <a:lstStyle/>
          <a:p>
            <a:r>
              <a:rPr lang="en-US" dirty="0"/>
              <a:t>Resolution 0.4</a:t>
            </a:r>
          </a:p>
        </p:txBody>
      </p:sp>
      <p:pic>
        <p:nvPicPr>
          <p:cNvPr id="13318" name="Picture 6">
            <a:extLst>
              <a:ext uri="{FF2B5EF4-FFF2-40B4-BE49-F238E27FC236}">
                <a16:creationId xmlns:a16="http://schemas.microsoft.com/office/drawing/2014/main" id="{FA55C3A4-11A5-0879-74D6-7EFA16055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147" y="0"/>
            <a:ext cx="3349098" cy="3059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4759CF-6A80-AACE-2938-0FFB19DB37B5}"/>
              </a:ext>
            </a:extLst>
          </p:cNvPr>
          <p:cNvSpPr txBox="1"/>
          <p:nvPr/>
        </p:nvSpPr>
        <p:spPr>
          <a:xfrm>
            <a:off x="6928095" y="3244334"/>
            <a:ext cx="1614545" cy="369332"/>
          </a:xfrm>
          <a:prstGeom prst="rect">
            <a:avLst/>
          </a:prstGeom>
          <a:noFill/>
        </p:spPr>
        <p:txBody>
          <a:bodyPr wrap="none" rtlCol="0">
            <a:spAutoFit/>
          </a:bodyPr>
          <a:lstStyle/>
          <a:p>
            <a:r>
              <a:rPr lang="en-US" dirty="0"/>
              <a:t>Resolution 0.3</a:t>
            </a:r>
          </a:p>
        </p:txBody>
      </p:sp>
      <p:pic>
        <p:nvPicPr>
          <p:cNvPr id="13320" name="Picture 8">
            <a:extLst>
              <a:ext uri="{FF2B5EF4-FFF2-40B4-BE49-F238E27FC236}">
                <a16:creationId xmlns:a16="http://schemas.microsoft.com/office/drawing/2014/main" id="{C8795AA5-8601-559F-5077-2937476E6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30362"/>
            <a:ext cx="3095117" cy="28276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9FA57B-0463-8F84-0574-C76FA05B2773}"/>
              </a:ext>
            </a:extLst>
          </p:cNvPr>
          <p:cNvSpPr txBox="1"/>
          <p:nvPr/>
        </p:nvSpPr>
        <p:spPr>
          <a:xfrm>
            <a:off x="333631" y="3678880"/>
            <a:ext cx="1614545" cy="369332"/>
          </a:xfrm>
          <a:prstGeom prst="rect">
            <a:avLst/>
          </a:prstGeom>
          <a:noFill/>
        </p:spPr>
        <p:txBody>
          <a:bodyPr wrap="none" rtlCol="0">
            <a:spAutoFit/>
          </a:bodyPr>
          <a:lstStyle/>
          <a:p>
            <a:r>
              <a:rPr lang="en-US" dirty="0"/>
              <a:t>Resolution 0.2</a:t>
            </a:r>
          </a:p>
        </p:txBody>
      </p:sp>
      <p:pic>
        <p:nvPicPr>
          <p:cNvPr id="13322" name="Picture 10">
            <a:extLst>
              <a:ext uri="{FF2B5EF4-FFF2-40B4-BE49-F238E27FC236}">
                <a16:creationId xmlns:a16="http://schemas.microsoft.com/office/drawing/2014/main" id="{F55A775B-90AE-8FF8-2E21-1C7C05AA0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455" y="4030362"/>
            <a:ext cx="3095117" cy="2827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3CBEE0-84AF-175E-F7C3-FC68863E1458}"/>
              </a:ext>
            </a:extLst>
          </p:cNvPr>
          <p:cNvSpPr txBox="1"/>
          <p:nvPr/>
        </p:nvSpPr>
        <p:spPr>
          <a:xfrm>
            <a:off x="3649361" y="3717323"/>
            <a:ext cx="1614545" cy="369332"/>
          </a:xfrm>
          <a:prstGeom prst="rect">
            <a:avLst/>
          </a:prstGeom>
          <a:noFill/>
        </p:spPr>
        <p:txBody>
          <a:bodyPr wrap="none" rtlCol="0">
            <a:spAutoFit/>
          </a:bodyPr>
          <a:lstStyle/>
          <a:p>
            <a:r>
              <a:rPr lang="en-US" dirty="0"/>
              <a:t>Resolution 0.1</a:t>
            </a:r>
          </a:p>
        </p:txBody>
      </p:sp>
      <p:sp>
        <p:nvSpPr>
          <p:cNvPr id="7" name="TextBox 6">
            <a:extLst>
              <a:ext uri="{FF2B5EF4-FFF2-40B4-BE49-F238E27FC236}">
                <a16:creationId xmlns:a16="http://schemas.microsoft.com/office/drawing/2014/main" id="{4B81F84E-806A-FDB3-DF64-754E604CF7EC}"/>
              </a:ext>
            </a:extLst>
          </p:cNvPr>
          <p:cNvSpPr txBox="1"/>
          <p:nvPr/>
        </p:nvSpPr>
        <p:spPr>
          <a:xfrm>
            <a:off x="7154562" y="3901989"/>
            <a:ext cx="439900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Here we explore over a reasonable range of values the outcome as we change the ‘resolution’ parameter. This is a form of both </a:t>
            </a:r>
            <a:r>
              <a:rPr lang="en-US" b="1" dirty="0"/>
              <a:t>parameter tuning </a:t>
            </a:r>
            <a:r>
              <a:rPr lang="en-US" dirty="0"/>
              <a:t>and </a:t>
            </a:r>
            <a:r>
              <a:rPr lang="en-US" b="1" dirty="0"/>
              <a:t>sensitivity testing</a:t>
            </a:r>
            <a:r>
              <a:rPr lang="en-US" dirty="0"/>
              <a:t>.</a:t>
            </a:r>
          </a:p>
        </p:txBody>
      </p:sp>
      <p:sp>
        <p:nvSpPr>
          <p:cNvPr id="8" name="TextBox 7">
            <a:extLst>
              <a:ext uri="{FF2B5EF4-FFF2-40B4-BE49-F238E27FC236}">
                <a16:creationId xmlns:a16="http://schemas.microsoft.com/office/drawing/2014/main" id="{F9C1B520-C8D7-5D07-2C06-6B4552DF9E1B}"/>
              </a:ext>
            </a:extLst>
          </p:cNvPr>
          <p:cNvSpPr txBox="1"/>
          <p:nvPr/>
        </p:nvSpPr>
        <p:spPr>
          <a:xfrm>
            <a:off x="7154562" y="5444181"/>
            <a:ext cx="4399006"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The only way to do parameter tuning and sensitivity testing wrong is to not do it.</a:t>
            </a:r>
          </a:p>
        </p:txBody>
      </p:sp>
    </p:spTree>
    <p:extLst>
      <p:ext uri="{BB962C8B-B14F-4D97-AF65-F5344CB8AC3E}">
        <p14:creationId xmlns:p14="http://schemas.microsoft.com/office/powerpoint/2010/main" val="2921383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E8F05901-F063-439B-95A6-084115675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06" y="177800"/>
            <a:ext cx="4114800" cy="37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67A219-AE41-16EE-2247-FCDECDBC9D1D}"/>
              </a:ext>
            </a:extLst>
          </p:cNvPr>
          <p:cNvSpPr txBox="1"/>
          <p:nvPr/>
        </p:nvSpPr>
        <p:spPr>
          <a:xfrm>
            <a:off x="5284738" y="852615"/>
            <a:ext cx="5168916"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I ultimately selected a resolution parameter of 0.1.</a:t>
            </a:r>
          </a:p>
          <a:p>
            <a:endParaRPr lang="en-US" dirty="0"/>
          </a:p>
          <a:p>
            <a:r>
              <a:rPr lang="en-US" dirty="0"/>
              <a:t>Do you agree?</a:t>
            </a:r>
          </a:p>
        </p:txBody>
      </p:sp>
    </p:spTree>
    <p:extLst>
      <p:ext uri="{BB962C8B-B14F-4D97-AF65-F5344CB8AC3E}">
        <p14:creationId xmlns:p14="http://schemas.microsoft.com/office/powerpoint/2010/main" val="3271402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CBEB6-55D6-F76E-A5FD-15B285091640}"/>
              </a:ext>
            </a:extLst>
          </p:cNvPr>
          <p:cNvPicPr>
            <a:picLocks noChangeAspect="1"/>
          </p:cNvPicPr>
          <p:nvPr/>
        </p:nvPicPr>
        <p:blipFill>
          <a:blip r:embed="rId2"/>
          <a:stretch>
            <a:fillRect/>
          </a:stretch>
        </p:blipFill>
        <p:spPr>
          <a:xfrm>
            <a:off x="282146" y="110827"/>
            <a:ext cx="11576054" cy="2706514"/>
          </a:xfrm>
          <a:prstGeom prst="rect">
            <a:avLst/>
          </a:prstGeom>
        </p:spPr>
      </p:pic>
      <p:sp>
        <p:nvSpPr>
          <p:cNvPr id="3" name="Rectangle 2">
            <a:extLst>
              <a:ext uri="{FF2B5EF4-FFF2-40B4-BE49-F238E27FC236}">
                <a16:creationId xmlns:a16="http://schemas.microsoft.com/office/drawing/2014/main" id="{400C9A3E-FEAC-BBD1-C8D9-25085B2B0170}"/>
              </a:ext>
            </a:extLst>
          </p:cNvPr>
          <p:cNvSpPr/>
          <p:nvPr/>
        </p:nvSpPr>
        <p:spPr>
          <a:xfrm>
            <a:off x="3126259" y="939114"/>
            <a:ext cx="679622" cy="210064"/>
          </a:xfrm>
          <a:prstGeom prst="rect">
            <a:avLst/>
          </a:prstGeom>
          <a:solidFill>
            <a:srgbClr val="FFFF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03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1CCC44-D37E-33AF-73B6-3C14F84E951D}"/>
              </a:ext>
            </a:extLst>
          </p:cNvPr>
          <p:cNvSpPr txBox="1"/>
          <p:nvPr/>
        </p:nvSpPr>
        <p:spPr>
          <a:xfrm>
            <a:off x="444843" y="358346"/>
            <a:ext cx="1129407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concept here is each ‘cluster’ represents cells of the same type.</a:t>
            </a:r>
          </a:p>
          <a:p>
            <a:endParaRPr lang="en-US" dirty="0"/>
          </a:p>
          <a:p>
            <a:r>
              <a:rPr lang="en-US" dirty="0"/>
              <a:t>For CD45+ cells like these, it is a question of which lymphocyte is represented? B-cell? T-cell? DC? Etc.,</a:t>
            </a:r>
          </a:p>
          <a:p>
            <a:endParaRPr lang="en-US" dirty="0"/>
          </a:p>
          <a:p>
            <a:r>
              <a:rPr lang="en-US" dirty="0"/>
              <a:t>So, how do we go about identifying the cell types?</a:t>
            </a:r>
          </a:p>
        </p:txBody>
      </p:sp>
    </p:spTree>
    <p:extLst>
      <p:ext uri="{BB962C8B-B14F-4D97-AF65-F5344CB8AC3E}">
        <p14:creationId xmlns:p14="http://schemas.microsoft.com/office/powerpoint/2010/main" val="1929317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379C1-8F2C-D698-65BE-3D47D93D9E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FF188-67D1-DBD7-CEE0-3A209FA355CE}"/>
              </a:ext>
            </a:extLst>
          </p:cNvPr>
          <p:cNvSpPr txBox="1"/>
          <p:nvPr/>
        </p:nvSpPr>
        <p:spPr>
          <a:xfrm>
            <a:off x="444843" y="358346"/>
            <a:ext cx="1129407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 concept here is each ‘cluster’ represents cells of the same type.</a:t>
            </a:r>
          </a:p>
          <a:p>
            <a:endParaRPr lang="en-US" dirty="0"/>
          </a:p>
          <a:p>
            <a:r>
              <a:rPr lang="en-US" dirty="0"/>
              <a:t>For CD45+ cells like these, it is a question of which lymphocyte is represented? B-cell? T-cell? DC? Etc.,</a:t>
            </a:r>
          </a:p>
          <a:p>
            <a:endParaRPr lang="en-US" dirty="0"/>
          </a:p>
          <a:p>
            <a:r>
              <a:rPr lang="en-US" dirty="0"/>
              <a:t>So, how do we go about identifying the cell types?</a:t>
            </a:r>
          </a:p>
        </p:txBody>
      </p:sp>
      <p:pic>
        <p:nvPicPr>
          <p:cNvPr id="3" name="Picture 2">
            <a:extLst>
              <a:ext uri="{FF2B5EF4-FFF2-40B4-BE49-F238E27FC236}">
                <a16:creationId xmlns:a16="http://schemas.microsoft.com/office/drawing/2014/main" id="{A2CFD8DC-4DE8-FE24-6134-82BD785E84C5}"/>
              </a:ext>
            </a:extLst>
          </p:cNvPr>
          <p:cNvPicPr>
            <a:picLocks noChangeAspect="1"/>
          </p:cNvPicPr>
          <p:nvPr/>
        </p:nvPicPr>
        <p:blipFill>
          <a:blip r:embed="rId2"/>
          <a:stretch>
            <a:fillRect/>
          </a:stretch>
        </p:blipFill>
        <p:spPr>
          <a:xfrm>
            <a:off x="-4119" y="1835674"/>
            <a:ext cx="12192000" cy="4548077"/>
          </a:xfrm>
          <a:prstGeom prst="rect">
            <a:avLst/>
          </a:prstGeom>
        </p:spPr>
      </p:pic>
    </p:spTree>
    <p:extLst>
      <p:ext uri="{BB962C8B-B14F-4D97-AF65-F5344CB8AC3E}">
        <p14:creationId xmlns:p14="http://schemas.microsoft.com/office/powerpoint/2010/main" val="3441482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FEBC829-3795-3BA5-9EB1-CEAFD9C80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763"/>
            <a:ext cx="12192000" cy="633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636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239A50-464B-ED6B-5864-87E74621699B}"/>
              </a:ext>
            </a:extLst>
          </p:cNvPr>
          <p:cNvPicPr>
            <a:picLocks noChangeAspect="1"/>
          </p:cNvPicPr>
          <p:nvPr/>
        </p:nvPicPr>
        <p:blipFill>
          <a:blip r:embed="rId2"/>
          <a:stretch>
            <a:fillRect/>
          </a:stretch>
        </p:blipFill>
        <p:spPr>
          <a:xfrm>
            <a:off x="0" y="81445"/>
            <a:ext cx="12061570" cy="5194889"/>
          </a:xfrm>
          <a:prstGeom prst="rect">
            <a:avLst/>
          </a:prstGeom>
        </p:spPr>
      </p:pic>
      <p:sp>
        <p:nvSpPr>
          <p:cNvPr id="3" name="TextBox 2">
            <a:extLst>
              <a:ext uri="{FF2B5EF4-FFF2-40B4-BE49-F238E27FC236}">
                <a16:creationId xmlns:a16="http://schemas.microsoft.com/office/drawing/2014/main" id="{91311648-936A-65AC-2780-4431B0F5E35F}"/>
              </a:ext>
            </a:extLst>
          </p:cNvPr>
          <p:cNvSpPr txBox="1"/>
          <p:nvPr/>
        </p:nvSpPr>
        <p:spPr>
          <a:xfrm>
            <a:off x="5622324" y="2669059"/>
            <a:ext cx="6005384" cy="313932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Beyond the identification of clusters being quite subjective (and quite sensitive to the parameters and methods selected), how the per-cluster DEGs are found is </a:t>
            </a:r>
            <a:r>
              <a:rPr lang="en-US" i="1" dirty="0"/>
              <a:t>also</a:t>
            </a:r>
            <a:r>
              <a:rPr lang="en-US" dirty="0"/>
              <a:t> quite subjective.</a:t>
            </a:r>
          </a:p>
          <a:p>
            <a:endParaRPr lang="en-US" dirty="0"/>
          </a:p>
          <a:p>
            <a:r>
              <a:rPr lang="en-US" dirty="0"/>
              <a:t>How the DEG are used to name clusters is really an art form, and often done by eyeballing and the analyst’s experience with the gene expression in the relevant tissue.</a:t>
            </a:r>
          </a:p>
          <a:p>
            <a:endParaRPr lang="en-US" dirty="0"/>
          </a:p>
          <a:p>
            <a:r>
              <a:rPr lang="en-US" dirty="0"/>
              <a:t>Here we will use a gene-set enrichment approach backed by the Azimuth Cell type database data.</a:t>
            </a:r>
          </a:p>
        </p:txBody>
      </p:sp>
      <p:cxnSp>
        <p:nvCxnSpPr>
          <p:cNvPr id="5" name="Elbow Connector 4">
            <a:extLst>
              <a:ext uri="{FF2B5EF4-FFF2-40B4-BE49-F238E27FC236}">
                <a16:creationId xmlns:a16="http://schemas.microsoft.com/office/drawing/2014/main" id="{A7A611FB-E571-ABE2-269A-A171872C5237}"/>
              </a:ext>
            </a:extLst>
          </p:cNvPr>
          <p:cNvCxnSpPr>
            <a:cxnSpLocks/>
            <a:stCxn id="3" idx="1"/>
          </p:cNvCxnSpPr>
          <p:nvPr/>
        </p:nvCxnSpPr>
        <p:spPr>
          <a:xfrm rot="10800000">
            <a:off x="2854412" y="2669060"/>
            <a:ext cx="2767913" cy="15696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915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CC1728-F1D4-B35C-8FEA-396F7E761821}"/>
              </a:ext>
            </a:extLst>
          </p:cNvPr>
          <p:cNvPicPr>
            <a:picLocks noChangeAspect="1"/>
          </p:cNvPicPr>
          <p:nvPr/>
        </p:nvPicPr>
        <p:blipFill>
          <a:blip r:embed="rId2"/>
          <a:stretch>
            <a:fillRect/>
          </a:stretch>
        </p:blipFill>
        <p:spPr>
          <a:xfrm>
            <a:off x="208005" y="181492"/>
            <a:ext cx="11918822" cy="2759415"/>
          </a:xfrm>
          <a:prstGeom prst="rect">
            <a:avLst/>
          </a:prstGeom>
        </p:spPr>
      </p:pic>
      <p:sp>
        <p:nvSpPr>
          <p:cNvPr id="3" name="TextBox 2">
            <a:extLst>
              <a:ext uri="{FF2B5EF4-FFF2-40B4-BE49-F238E27FC236}">
                <a16:creationId xmlns:a16="http://schemas.microsoft.com/office/drawing/2014/main" id="{6C97A170-B2AE-ADFD-0E9F-3CAD9D77B84E}"/>
              </a:ext>
            </a:extLst>
          </p:cNvPr>
          <p:cNvSpPr txBox="1"/>
          <p:nvPr/>
        </p:nvSpPr>
        <p:spPr>
          <a:xfrm>
            <a:off x="531341" y="3595816"/>
            <a:ext cx="7908324"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Based on the DEGs fed in, we get the cell types most known for those genes. The score is based on coverage of that cell type’s genes.</a:t>
            </a:r>
          </a:p>
          <a:p>
            <a:endParaRPr lang="en-US" dirty="0"/>
          </a:p>
          <a:p>
            <a:r>
              <a:rPr lang="en-US" dirty="0"/>
              <a:t>e.g. for cluster 4 for 18/20 of the genes that are identifying (according to Azimuth) for CD16+ monocytes are also DEG for </a:t>
            </a:r>
            <a:r>
              <a:rPr lang="en-US" dirty="0" err="1"/>
              <a:t>Cluter</a:t>
            </a:r>
            <a:r>
              <a:rPr lang="en-US" dirty="0"/>
              <a:t> 4.</a:t>
            </a:r>
          </a:p>
        </p:txBody>
      </p:sp>
    </p:spTree>
    <p:extLst>
      <p:ext uri="{BB962C8B-B14F-4D97-AF65-F5344CB8AC3E}">
        <p14:creationId xmlns:p14="http://schemas.microsoft.com/office/powerpoint/2010/main" val="104263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F0A5D7-38D9-6C84-5B27-F324E074A86C}"/>
              </a:ext>
            </a:extLst>
          </p:cNvPr>
          <p:cNvPicPr>
            <a:picLocks noChangeAspect="1"/>
          </p:cNvPicPr>
          <p:nvPr/>
        </p:nvPicPr>
        <p:blipFill>
          <a:blip r:embed="rId2"/>
          <a:stretch>
            <a:fillRect/>
          </a:stretch>
        </p:blipFill>
        <p:spPr>
          <a:xfrm>
            <a:off x="580697" y="241181"/>
            <a:ext cx="7772400" cy="6039305"/>
          </a:xfrm>
          <a:prstGeom prst="rect">
            <a:avLst/>
          </a:prstGeom>
        </p:spPr>
      </p:pic>
      <p:sp>
        <p:nvSpPr>
          <p:cNvPr id="3" name="TextBox 2">
            <a:extLst>
              <a:ext uri="{FF2B5EF4-FFF2-40B4-BE49-F238E27FC236}">
                <a16:creationId xmlns:a16="http://schemas.microsoft.com/office/drawing/2014/main" id="{88FD966F-3C6F-E290-AB48-A7DDA7859E23}"/>
              </a:ext>
            </a:extLst>
          </p:cNvPr>
          <p:cNvSpPr txBox="1"/>
          <p:nvPr/>
        </p:nvSpPr>
        <p:spPr>
          <a:xfrm>
            <a:off x="7809186" y="5953196"/>
            <a:ext cx="4084901"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US" dirty="0"/>
              <a:t>https://</a:t>
            </a:r>
            <a:r>
              <a:rPr lang="en-US" dirty="0" err="1"/>
              <a:t>www.gutcellatlas.org</a:t>
            </a:r>
            <a:r>
              <a:rPr lang="en-US" dirty="0"/>
              <a:t>/#datasets</a:t>
            </a:r>
          </a:p>
        </p:txBody>
      </p:sp>
    </p:spTree>
    <p:extLst>
      <p:ext uri="{BB962C8B-B14F-4D97-AF65-F5344CB8AC3E}">
        <p14:creationId xmlns:p14="http://schemas.microsoft.com/office/powerpoint/2010/main" val="2091418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CC1812-D07A-E079-FC9B-F993EB476183}"/>
              </a:ext>
            </a:extLst>
          </p:cNvPr>
          <p:cNvPicPr>
            <a:picLocks noChangeAspect="1"/>
          </p:cNvPicPr>
          <p:nvPr/>
        </p:nvPicPr>
        <p:blipFill>
          <a:blip r:embed="rId2"/>
          <a:stretch>
            <a:fillRect/>
          </a:stretch>
        </p:blipFill>
        <p:spPr>
          <a:xfrm>
            <a:off x="0" y="0"/>
            <a:ext cx="7772400" cy="4376057"/>
          </a:xfrm>
          <a:prstGeom prst="rect">
            <a:avLst/>
          </a:prstGeom>
        </p:spPr>
      </p:pic>
      <p:pic>
        <p:nvPicPr>
          <p:cNvPr id="16386" name="Picture 2">
            <a:extLst>
              <a:ext uri="{FF2B5EF4-FFF2-40B4-BE49-F238E27FC236}">
                <a16:creationId xmlns:a16="http://schemas.microsoft.com/office/drawing/2014/main" id="{5F8A415F-13ED-03A6-AFF3-359450688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873" y="1012616"/>
            <a:ext cx="5925408" cy="55204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039A60-53D8-B529-4914-71068178FC49}"/>
              </a:ext>
            </a:extLst>
          </p:cNvPr>
          <p:cNvSpPr txBox="1"/>
          <p:nvPr/>
        </p:nvSpPr>
        <p:spPr>
          <a:xfrm>
            <a:off x="518983" y="4501725"/>
            <a:ext cx="5931244"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This is quite artful / subjective. </a:t>
            </a:r>
          </a:p>
          <a:p>
            <a:endParaRPr lang="en-US" dirty="0"/>
          </a:p>
          <a:p>
            <a:r>
              <a:rPr lang="en-US" dirty="0"/>
              <a:t>Do you agree with my assignments? The Azimuth cell type identifiers?</a:t>
            </a:r>
          </a:p>
          <a:p>
            <a:endParaRPr lang="en-US" dirty="0"/>
          </a:p>
          <a:p>
            <a:r>
              <a:rPr lang="en-US" dirty="0"/>
              <a:t>How could these be made inaccurate by external factors (like infection, drug treatment, etc.)?</a:t>
            </a:r>
          </a:p>
        </p:txBody>
      </p:sp>
    </p:spTree>
    <p:extLst>
      <p:ext uri="{BB962C8B-B14F-4D97-AF65-F5344CB8AC3E}">
        <p14:creationId xmlns:p14="http://schemas.microsoft.com/office/powerpoint/2010/main" val="2446660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D47D09-9B22-57F5-A54A-F8ABEDF5F27D}"/>
              </a:ext>
            </a:extLst>
          </p:cNvPr>
          <p:cNvPicPr>
            <a:picLocks noChangeAspect="1"/>
          </p:cNvPicPr>
          <p:nvPr/>
        </p:nvPicPr>
        <p:blipFill>
          <a:blip r:embed="rId2"/>
          <a:stretch>
            <a:fillRect/>
          </a:stretch>
        </p:blipFill>
        <p:spPr>
          <a:xfrm>
            <a:off x="2637104" y="0"/>
            <a:ext cx="6004388" cy="6858000"/>
          </a:xfrm>
          <a:prstGeom prst="rect">
            <a:avLst/>
          </a:prstGeom>
        </p:spPr>
      </p:pic>
      <p:sp>
        <p:nvSpPr>
          <p:cNvPr id="3" name="TextBox 2">
            <a:extLst>
              <a:ext uri="{FF2B5EF4-FFF2-40B4-BE49-F238E27FC236}">
                <a16:creationId xmlns:a16="http://schemas.microsoft.com/office/drawing/2014/main" id="{171E4F8F-6B90-0A0F-6EDC-850367DB61CA}"/>
              </a:ext>
            </a:extLst>
          </p:cNvPr>
          <p:cNvSpPr txBox="1"/>
          <p:nvPr/>
        </p:nvSpPr>
        <p:spPr>
          <a:xfrm>
            <a:off x="259492" y="2137718"/>
            <a:ext cx="1717590"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The ‘official’ peer reviewed and published cell-type IDs for this dataset.</a:t>
            </a:r>
          </a:p>
        </p:txBody>
      </p:sp>
      <p:sp>
        <p:nvSpPr>
          <p:cNvPr id="4" name="TextBox 3">
            <a:extLst>
              <a:ext uri="{FF2B5EF4-FFF2-40B4-BE49-F238E27FC236}">
                <a16:creationId xmlns:a16="http://schemas.microsoft.com/office/drawing/2014/main" id="{56A6F89A-7C3E-CD86-F6C9-AF3BC5FA6A4B}"/>
              </a:ext>
            </a:extLst>
          </p:cNvPr>
          <p:cNvSpPr txBox="1"/>
          <p:nvPr/>
        </p:nvSpPr>
        <p:spPr>
          <a:xfrm>
            <a:off x="10210801" y="102972"/>
            <a:ext cx="1717590" cy="120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dirty="0"/>
              <a:t>The cell type IDs from my independent analysis</a:t>
            </a:r>
          </a:p>
        </p:txBody>
      </p:sp>
      <p:cxnSp>
        <p:nvCxnSpPr>
          <p:cNvPr id="6" name="Elbow Connector 5">
            <a:extLst>
              <a:ext uri="{FF2B5EF4-FFF2-40B4-BE49-F238E27FC236}">
                <a16:creationId xmlns:a16="http://schemas.microsoft.com/office/drawing/2014/main" id="{6DE52B47-DE5B-BFC5-A239-C684FD8129C2}"/>
              </a:ext>
            </a:extLst>
          </p:cNvPr>
          <p:cNvCxnSpPr>
            <a:cxnSpLocks/>
            <a:stCxn id="4" idx="1"/>
          </p:cNvCxnSpPr>
          <p:nvPr/>
        </p:nvCxnSpPr>
        <p:spPr>
          <a:xfrm rot="10800000">
            <a:off x="8641497" y="123571"/>
            <a:ext cx="1569305" cy="57956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CA239EF-710C-8C0B-07B1-26E3572CB13C}"/>
              </a:ext>
            </a:extLst>
          </p:cNvPr>
          <p:cNvCxnSpPr>
            <a:stCxn id="3" idx="3"/>
          </p:cNvCxnSpPr>
          <p:nvPr/>
        </p:nvCxnSpPr>
        <p:spPr>
          <a:xfrm>
            <a:off x="1977082" y="3014881"/>
            <a:ext cx="660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1A96BAD-66F2-BD61-4A03-300E5794B63C}"/>
              </a:ext>
            </a:extLst>
          </p:cNvPr>
          <p:cNvSpPr txBox="1"/>
          <p:nvPr/>
        </p:nvSpPr>
        <p:spPr>
          <a:xfrm>
            <a:off x="8896865" y="1791730"/>
            <a:ext cx="3031526" cy="36933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How well did my independent and ‘blinded’ analysis match up to the ’official’ results?</a:t>
            </a:r>
          </a:p>
          <a:p>
            <a:endParaRPr lang="en-US" dirty="0"/>
          </a:p>
          <a:p>
            <a:r>
              <a:rPr lang="en-US" dirty="0"/>
              <a:t>Do you feel more or less reassured by the veracity of these cell type IDs after this comparison?</a:t>
            </a:r>
          </a:p>
          <a:p>
            <a:endParaRPr lang="en-US" dirty="0"/>
          </a:p>
          <a:p>
            <a:r>
              <a:rPr lang="en-US" dirty="0"/>
              <a:t>What ways do you think this could be more scientific and less artful?</a:t>
            </a:r>
          </a:p>
        </p:txBody>
      </p:sp>
    </p:spTree>
    <p:extLst>
      <p:ext uri="{BB962C8B-B14F-4D97-AF65-F5344CB8AC3E}">
        <p14:creationId xmlns:p14="http://schemas.microsoft.com/office/powerpoint/2010/main" val="4284821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35B33D-81D7-2488-A6BE-9C3E055708BB}"/>
              </a:ext>
            </a:extLst>
          </p:cNvPr>
          <p:cNvSpPr txBox="1"/>
          <p:nvPr/>
        </p:nvSpPr>
        <p:spPr>
          <a:xfrm>
            <a:off x="812456" y="1859339"/>
            <a:ext cx="10234483" cy="3693319"/>
          </a:xfrm>
          <a:prstGeom prst="rect">
            <a:avLst/>
          </a:prstGeom>
          <a:noFill/>
        </p:spPr>
        <p:txBody>
          <a:bodyPr wrap="square">
            <a:spAutoFit/>
          </a:bodyPr>
          <a:lstStyle/>
          <a:p>
            <a:r>
              <a:rPr lang="en-US" b="1" dirty="0"/>
              <a:t>Introduction</a:t>
            </a:r>
          </a:p>
          <a:p>
            <a:endParaRPr lang="en-US" dirty="0"/>
          </a:p>
          <a:p>
            <a:r>
              <a:rPr lang="en-US" dirty="0"/>
              <a:t>Here we will take a hands-on approach and build upon our cell type identification efforts in step one to try out a few basic statistical analysis of the single cell data, here the preselected CD45+ fraction of cells.</a:t>
            </a:r>
          </a:p>
          <a:p>
            <a:endParaRPr lang="en-US" dirty="0"/>
          </a:p>
          <a:p>
            <a:r>
              <a:rPr lang="en-US" b="1" dirty="0"/>
              <a:t>Data</a:t>
            </a:r>
          </a:p>
          <a:p>
            <a:r>
              <a:rPr lang="en-US" dirty="0"/>
              <a:t>We will be using processed data from step one, of CD45+ fraction of cells from four distinct regions of the gut.</a:t>
            </a:r>
          </a:p>
          <a:p>
            <a:endParaRPr lang="en-US" b="1" dirty="0"/>
          </a:p>
          <a:p>
            <a:r>
              <a:rPr lang="en-US" b="1" dirty="0"/>
              <a:t>Objectives</a:t>
            </a:r>
            <a:r>
              <a:rPr lang="en-US" b="1" dirty="0">
                <a:hlinkClick r:id="rId2"/>
              </a:rPr>
              <a:t>¶</a:t>
            </a:r>
            <a:endParaRPr lang="en-US" b="1" dirty="0"/>
          </a:p>
          <a:p>
            <a:pPr>
              <a:buFont typeface="Arial" panose="020B0604020202020204" pitchFamily="34" charset="0"/>
              <a:buChar char="•"/>
            </a:pPr>
            <a:r>
              <a:rPr lang="en-US" dirty="0"/>
              <a:t>Is the distribution of cell types consistent across regions?</a:t>
            </a:r>
          </a:p>
          <a:p>
            <a:pPr>
              <a:buFont typeface="Arial" panose="020B0604020202020204" pitchFamily="34" charset="0"/>
              <a:buChar char="•"/>
            </a:pPr>
            <a:r>
              <a:rPr lang="en-US" dirty="0"/>
              <a:t>Within monocytes, are there region-specific gene expression patterns?</a:t>
            </a:r>
          </a:p>
        </p:txBody>
      </p:sp>
      <p:sp>
        <p:nvSpPr>
          <p:cNvPr id="5" name="Title 4">
            <a:extLst>
              <a:ext uri="{FF2B5EF4-FFF2-40B4-BE49-F238E27FC236}">
                <a16:creationId xmlns:a16="http://schemas.microsoft.com/office/drawing/2014/main" id="{9BBB8805-6B4C-D5FC-1BDF-4EF993F29F43}"/>
              </a:ext>
            </a:extLst>
          </p:cNvPr>
          <p:cNvSpPr>
            <a:spLocks noGrp="1"/>
          </p:cNvSpPr>
          <p:nvPr>
            <p:ph type="title"/>
          </p:nvPr>
        </p:nvSpPr>
        <p:spPr/>
        <p:txBody>
          <a:bodyPr/>
          <a:lstStyle/>
          <a:p>
            <a:r>
              <a:rPr lang="en-US" dirty="0"/>
              <a:t>2. Statistics and regression of single cell data</a:t>
            </a:r>
          </a:p>
        </p:txBody>
      </p:sp>
    </p:spTree>
    <p:extLst>
      <p:ext uri="{BB962C8B-B14F-4D97-AF65-F5344CB8AC3E}">
        <p14:creationId xmlns:p14="http://schemas.microsoft.com/office/powerpoint/2010/main" val="1190733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C6088-375A-D225-FB53-0DB1EBBE37F8}"/>
              </a:ext>
            </a:extLst>
          </p:cNvPr>
          <p:cNvPicPr>
            <a:picLocks noChangeAspect="1"/>
          </p:cNvPicPr>
          <p:nvPr/>
        </p:nvPicPr>
        <p:blipFill>
          <a:blip r:embed="rId2"/>
          <a:stretch>
            <a:fillRect/>
          </a:stretch>
        </p:blipFill>
        <p:spPr>
          <a:xfrm>
            <a:off x="-1" y="0"/>
            <a:ext cx="11547949" cy="3175686"/>
          </a:xfrm>
          <a:prstGeom prst="rect">
            <a:avLst/>
          </a:prstGeom>
        </p:spPr>
      </p:pic>
    </p:spTree>
    <p:extLst>
      <p:ext uri="{BB962C8B-B14F-4D97-AF65-F5344CB8AC3E}">
        <p14:creationId xmlns:p14="http://schemas.microsoft.com/office/powerpoint/2010/main" val="70315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B4B46B-5284-4B98-1869-840B82A0EF75}"/>
              </a:ext>
            </a:extLst>
          </p:cNvPr>
          <p:cNvPicPr>
            <a:picLocks noChangeAspect="1"/>
          </p:cNvPicPr>
          <p:nvPr/>
        </p:nvPicPr>
        <p:blipFill>
          <a:blip r:embed="rId2"/>
          <a:stretch>
            <a:fillRect/>
          </a:stretch>
        </p:blipFill>
        <p:spPr>
          <a:xfrm>
            <a:off x="0" y="0"/>
            <a:ext cx="11743076" cy="6339016"/>
          </a:xfrm>
          <a:prstGeom prst="rect">
            <a:avLst/>
          </a:prstGeom>
        </p:spPr>
      </p:pic>
    </p:spTree>
    <p:extLst>
      <p:ext uri="{BB962C8B-B14F-4D97-AF65-F5344CB8AC3E}">
        <p14:creationId xmlns:p14="http://schemas.microsoft.com/office/powerpoint/2010/main" val="115965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F7064-1FB2-A85B-34D5-BED06776E306}"/>
              </a:ext>
            </a:extLst>
          </p:cNvPr>
          <p:cNvPicPr>
            <a:picLocks noChangeAspect="1"/>
          </p:cNvPicPr>
          <p:nvPr/>
        </p:nvPicPr>
        <p:blipFill>
          <a:blip r:embed="rId2"/>
          <a:stretch>
            <a:fillRect/>
          </a:stretch>
        </p:blipFill>
        <p:spPr>
          <a:xfrm>
            <a:off x="-86498" y="0"/>
            <a:ext cx="6992595" cy="4979773"/>
          </a:xfrm>
          <a:prstGeom prst="rect">
            <a:avLst/>
          </a:prstGeom>
        </p:spPr>
      </p:pic>
      <p:pic>
        <p:nvPicPr>
          <p:cNvPr id="17410" name="Picture 2">
            <a:extLst>
              <a:ext uri="{FF2B5EF4-FFF2-40B4-BE49-F238E27FC236}">
                <a16:creationId xmlns:a16="http://schemas.microsoft.com/office/drawing/2014/main" id="{D5A70D52-5846-DDFA-E244-929D1B914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264" y="983735"/>
            <a:ext cx="54737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14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39B5BE-444E-0976-25B4-8B2DCB9C1532}"/>
              </a:ext>
            </a:extLst>
          </p:cNvPr>
          <p:cNvPicPr>
            <a:picLocks noChangeAspect="1"/>
          </p:cNvPicPr>
          <p:nvPr/>
        </p:nvPicPr>
        <p:blipFill>
          <a:blip r:embed="rId2"/>
          <a:stretch>
            <a:fillRect/>
          </a:stretch>
        </p:blipFill>
        <p:spPr>
          <a:xfrm>
            <a:off x="170754" y="0"/>
            <a:ext cx="6586513" cy="6858000"/>
          </a:xfrm>
          <a:prstGeom prst="rect">
            <a:avLst/>
          </a:prstGeom>
        </p:spPr>
      </p:pic>
      <p:sp>
        <p:nvSpPr>
          <p:cNvPr id="3" name="Rectangle 2">
            <a:extLst>
              <a:ext uri="{FF2B5EF4-FFF2-40B4-BE49-F238E27FC236}">
                <a16:creationId xmlns:a16="http://schemas.microsoft.com/office/drawing/2014/main" id="{07D720FB-DD1C-AB44-4A30-46A33F6EFF4D}"/>
              </a:ext>
            </a:extLst>
          </p:cNvPr>
          <p:cNvSpPr/>
          <p:nvPr/>
        </p:nvSpPr>
        <p:spPr>
          <a:xfrm>
            <a:off x="3464010" y="4040659"/>
            <a:ext cx="354228" cy="321276"/>
          </a:xfrm>
          <a:prstGeom prst="rect">
            <a:avLst/>
          </a:prstGeom>
          <a:solidFill>
            <a:srgbClr val="FFFF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812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6EE87-7D41-3B21-A3B2-0970E35F373C}"/>
              </a:ext>
            </a:extLst>
          </p:cNvPr>
          <p:cNvPicPr>
            <a:picLocks noChangeAspect="1"/>
          </p:cNvPicPr>
          <p:nvPr/>
        </p:nvPicPr>
        <p:blipFill>
          <a:blip r:embed="rId2"/>
          <a:stretch>
            <a:fillRect/>
          </a:stretch>
        </p:blipFill>
        <p:spPr>
          <a:xfrm>
            <a:off x="188269" y="155317"/>
            <a:ext cx="10836470" cy="6319623"/>
          </a:xfrm>
          <a:prstGeom prst="rect">
            <a:avLst/>
          </a:prstGeom>
        </p:spPr>
      </p:pic>
    </p:spTree>
    <p:extLst>
      <p:ext uri="{BB962C8B-B14F-4D97-AF65-F5344CB8AC3E}">
        <p14:creationId xmlns:p14="http://schemas.microsoft.com/office/powerpoint/2010/main" val="32498510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63241-02E6-04E8-A3FB-C2B20F6C61AD}"/>
              </a:ext>
            </a:extLst>
          </p:cNvPr>
          <p:cNvPicPr>
            <a:picLocks noChangeAspect="1"/>
          </p:cNvPicPr>
          <p:nvPr/>
        </p:nvPicPr>
        <p:blipFill>
          <a:blip r:embed="rId2"/>
          <a:stretch>
            <a:fillRect/>
          </a:stretch>
        </p:blipFill>
        <p:spPr>
          <a:xfrm>
            <a:off x="0" y="0"/>
            <a:ext cx="7010400" cy="5549900"/>
          </a:xfrm>
          <a:prstGeom prst="rect">
            <a:avLst/>
          </a:prstGeom>
        </p:spPr>
      </p:pic>
      <p:pic>
        <p:nvPicPr>
          <p:cNvPr id="18434" name="Picture 2">
            <a:extLst>
              <a:ext uri="{FF2B5EF4-FFF2-40B4-BE49-F238E27FC236}">
                <a16:creationId xmlns:a16="http://schemas.microsoft.com/office/drawing/2014/main" id="{92D3383B-03F8-30B6-A109-2945CB778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0" y="1413648"/>
            <a:ext cx="71374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50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C54873-E984-A880-A133-277F313F3F93}"/>
              </a:ext>
            </a:extLst>
          </p:cNvPr>
          <p:cNvPicPr>
            <a:picLocks noChangeAspect="1"/>
          </p:cNvPicPr>
          <p:nvPr/>
        </p:nvPicPr>
        <p:blipFill>
          <a:blip r:embed="rId2"/>
          <a:stretch>
            <a:fillRect/>
          </a:stretch>
        </p:blipFill>
        <p:spPr>
          <a:xfrm>
            <a:off x="-1" y="90693"/>
            <a:ext cx="10898569" cy="6347177"/>
          </a:xfrm>
          <a:prstGeom prst="rect">
            <a:avLst/>
          </a:prstGeom>
        </p:spPr>
      </p:pic>
    </p:spTree>
    <p:extLst>
      <p:ext uri="{BB962C8B-B14F-4D97-AF65-F5344CB8AC3E}">
        <p14:creationId xmlns:p14="http://schemas.microsoft.com/office/powerpoint/2010/main" val="240568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DBDEB3-E521-3DE6-E13E-10B1995F9D4D}"/>
              </a:ext>
            </a:extLst>
          </p:cNvPr>
          <p:cNvPicPr>
            <a:picLocks noChangeAspect="1"/>
          </p:cNvPicPr>
          <p:nvPr/>
        </p:nvPicPr>
        <p:blipFill>
          <a:blip r:embed="rId2"/>
          <a:stretch>
            <a:fillRect/>
          </a:stretch>
        </p:blipFill>
        <p:spPr>
          <a:xfrm>
            <a:off x="337645" y="476032"/>
            <a:ext cx="7543800" cy="3530600"/>
          </a:xfrm>
          <a:prstGeom prst="rect">
            <a:avLst/>
          </a:prstGeom>
        </p:spPr>
      </p:pic>
      <p:sp>
        <p:nvSpPr>
          <p:cNvPr id="3" name="TextBox 2">
            <a:extLst>
              <a:ext uri="{FF2B5EF4-FFF2-40B4-BE49-F238E27FC236}">
                <a16:creationId xmlns:a16="http://schemas.microsoft.com/office/drawing/2014/main" id="{2DB1CF4E-C571-BDAC-CE65-041C4DD0C409}"/>
              </a:ext>
            </a:extLst>
          </p:cNvPr>
          <p:cNvSpPr txBox="1"/>
          <p:nvPr/>
        </p:nvSpPr>
        <p:spPr>
          <a:xfrm>
            <a:off x="8681545" y="630621"/>
            <a:ext cx="2890345" cy="1754326"/>
          </a:xfrm>
          <a:prstGeom prst="rect">
            <a:avLst/>
          </a:prstGeom>
          <a:noFill/>
        </p:spPr>
        <p:txBody>
          <a:bodyPr wrap="square" rtlCol="0">
            <a:spAutoFit/>
          </a:bodyPr>
          <a:lstStyle/>
          <a:p>
            <a:r>
              <a:rPr lang="en-US" dirty="0"/>
              <a:t>You can follow along interactively via running the </a:t>
            </a:r>
            <a:r>
              <a:rPr lang="en-US" dirty="0" err="1">
                <a:solidFill>
                  <a:schemeClr val="accent1"/>
                </a:solidFill>
              </a:rPr>
              <a:t>jupyter</a:t>
            </a:r>
            <a:r>
              <a:rPr lang="en-US" dirty="0"/>
              <a:t> notebooks for each step of our itinerary. The first one will download the data and make the object.</a:t>
            </a:r>
          </a:p>
        </p:txBody>
      </p:sp>
      <p:sp>
        <p:nvSpPr>
          <p:cNvPr id="4" name="TextBox 3">
            <a:extLst>
              <a:ext uri="{FF2B5EF4-FFF2-40B4-BE49-F238E27FC236}">
                <a16:creationId xmlns:a16="http://schemas.microsoft.com/office/drawing/2014/main" id="{B88BF580-61A3-0CE7-5214-4E1C7BB17B7A}"/>
              </a:ext>
            </a:extLst>
          </p:cNvPr>
          <p:cNvSpPr txBox="1"/>
          <p:nvPr/>
        </p:nvSpPr>
        <p:spPr>
          <a:xfrm>
            <a:off x="8681545" y="2595625"/>
            <a:ext cx="2890345" cy="1200329"/>
          </a:xfrm>
          <a:prstGeom prst="rect">
            <a:avLst/>
          </a:prstGeom>
          <a:noFill/>
        </p:spPr>
        <p:txBody>
          <a:bodyPr wrap="square" rtlCol="0">
            <a:spAutoFit/>
          </a:bodyPr>
          <a:lstStyle/>
          <a:p>
            <a:r>
              <a:rPr lang="en-US" dirty="0"/>
              <a:t>To do so all you need to is to install a relatively recent version of python 3 on your computer, with pip.</a:t>
            </a:r>
          </a:p>
        </p:txBody>
      </p:sp>
      <p:sp>
        <p:nvSpPr>
          <p:cNvPr id="5" name="TextBox 4">
            <a:extLst>
              <a:ext uri="{FF2B5EF4-FFF2-40B4-BE49-F238E27FC236}">
                <a16:creationId xmlns:a16="http://schemas.microsoft.com/office/drawing/2014/main" id="{8627CDD5-8247-EFF5-705E-4E809B97259C}"/>
              </a:ext>
            </a:extLst>
          </p:cNvPr>
          <p:cNvSpPr txBox="1"/>
          <p:nvPr/>
        </p:nvSpPr>
        <p:spPr>
          <a:xfrm>
            <a:off x="8681545" y="3829676"/>
            <a:ext cx="2890345"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Windows PC: You’ll need to install python.</a:t>
            </a:r>
          </a:p>
          <a:p>
            <a:endParaRPr lang="en-US" dirty="0"/>
          </a:p>
          <a:p>
            <a:r>
              <a:rPr lang="en-US" dirty="0"/>
              <a:t>MacOS: Comes with a workable version of python3 already.</a:t>
            </a:r>
          </a:p>
          <a:p>
            <a:endParaRPr lang="en-US" dirty="0"/>
          </a:p>
          <a:p>
            <a:r>
              <a:rPr lang="en-US" dirty="0"/>
              <a:t>Linux: Most come with a workable version of python3</a:t>
            </a:r>
          </a:p>
        </p:txBody>
      </p:sp>
    </p:spTree>
    <p:extLst>
      <p:ext uri="{BB962C8B-B14F-4D97-AF65-F5344CB8AC3E}">
        <p14:creationId xmlns:p14="http://schemas.microsoft.com/office/powerpoint/2010/main" val="37666355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836ABB-2711-A89D-9E35-14F1DC1F1664}"/>
              </a:ext>
            </a:extLst>
          </p:cNvPr>
          <p:cNvSpPr txBox="1"/>
          <p:nvPr/>
        </p:nvSpPr>
        <p:spPr>
          <a:xfrm>
            <a:off x="169906" y="123725"/>
            <a:ext cx="11692580" cy="3970318"/>
          </a:xfrm>
          <a:prstGeom prst="rect">
            <a:avLst/>
          </a:prstGeom>
          <a:noFill/>
        </p:spPr>
        <p:txBody>
          <a:bodyPr wrap="square">
            <a:spAutoFit/>
          </a:bodyPr>
          <a:lstStyle/>
          <a:p>
            <a:r>
              <a:rPr lang="en-US" b="1" dirty="0"/>
              <a:t>Association considerations:</a:t>
            </a:r>
          </a:p>
          <a:p>
            <a:endParaRPr lang="en-US" dirty="0"/>
          </a:p>
          <a:p>
            <a:r>
              <a:rPr lang="en-US" dirty="0"/>
              <a:t>Like most single-cell data, it's very low count and mostly zeros. Further, given a relatively high limit of detection, a lot of those zeros are not actually zero--but instead 'transcription below the limit of detection’.</a:t>
            </a:r>
          </a:p>
          <a:p>
            <a:endParaRPr lang="en-US" dirty="0"/>
          </a:p>
          <a:p>
            <a:r>
              <a:rPr lang="en-US" dirty="0"/>
              <a:t>These can cause issues if you treat the expression here as a comparison of means (e.g., GLM, logistic regression, etc.), as you are most likely going to be comparing a mean mostly made up of zeros to a mean also made up of zeros. </a:t>
            </a:r>
          </a:p>
          <a:p>
            <a:endParaRPr lang="en-US" dirty="0"/>
          </a:p>
          <a:p>
            <a:r>
              <a:rPr lang="en-US" dirty="0"/>
              <a:t>Another consideration is that while there are many cells, they ultimately represent repeated sampling of a handful of biological replicates (donors) and spread over multiple batches in processing. </a:t>
            </a:r>
          </a:p>
          <a:p>
            <a:endParaRPr lang="en-US" dirty="0"/>
          </a:p>
          <a:p>
            <a:r>
              <a:rPr lang="en-US" dirty="0"/>
              <a:t>The appropriate statistical test to use here is non-trivial. I often start with something very basic and simple. For this question, I would start with a detected-or-not contingency table and </a:t>
            </a:r>
            <a:r>
              <a:rPr lang="en-US" dirty="0" err="1"/>
              <a:t>chisquare</a:t>
            </a:r>
            <a:r>
              <a:rPr lang="en-US" dirty="0"/>
              <a:t>, and then move on to fancier techniques, but this is far from standard. </a:t>
            </a:r>
          </a:p>
        </p:txBody>
      </p:sp>
    </p:spTree>
    <p:extLst>
      <p:ext uri="{BB962C8B-B14F-4D97-AF65-F5344CB8AC3E}">
        <p14:creationId xmlns:p14="http://schemas.microsoft.com/office/powerpoint/2010/main" val="3557613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C48714-4A8C-5DBA-F17F-A8E66BBC4BB7}"/>
              </a:ext>
            </a:extLst>
          </p:cNvPr>
          <p:cNvPicPr>
            <a:picLocks noChangeAspect="1"/>
          </p:cNvPicPr>
          <p:nvPr/>
        </p:nvPicPr>
        <p:blipFill>
          <a:blip r:embed="rId2"/>
          <a:stretch>
            <a:fillRect/>
          </a:stretch>
        </p:blipFill>
        <p:spPr>
          <a:xfrm>
            <a:off x="0" y="0"/>
            <a:ext cx="6647755" cy="6858000"/>
          </a:xfrm>
          <a:prstGeom prst="rect">
            <a:avLst/>
          </a:prstGeom>
        </p:spPr>
      </p:pic>
    </p:spTree>
    <p:extLst>
      <p:ext uri="{BB962C8B-B14F-4D97-AF65-F5344CB8AC3E}">
        <p14:creationId xmlns:p14="http://schemas.microsoft.com/office/powerpoint/2010/main" val="15443524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741DD8-D8C4-C9B3-B25B-0611CC43BCCB}"/>
              </a:ext>
            </a:extLst>
          </p:cNvPr>
          <p:cNvPicPr>
            <a:picLocks noChangeAspect="1"/>
          </p:cNvPicPr>
          <p:nvPr/>
        </p:nvPicPr>
        <p:blipFill>
          <a:blip r:embed="rId2"/>
          <a:stretch>
            <a:fillRect/>
          </a:stretch>
        </p:blipFill>
        <p:spPr>
          <a:xfrm>
            <a:off x="133865" y="0"/>
            <a:ext cx="8101252" cy="3991232"/>
          </a:xfrm>
          <a:prstGeom prst="rect">
            <a:avLst/>
          </a:prstGeom>
        </p:spPr>
      </p:pic>
      <p:pic>
        <p:nvPicPr>
          <p:cNvPr id="3" name="Picture 2">
            <a:extLst>
              <a:ext uri="{FF2B5EF4-FFF2-40B4-BE49-F238E27FC236}">
                <a16:creationId xmlns:a16="http://schemas.microsoft.com/office/drawing/2014/main" id="{FB857355-5614-48E5-6710-568E32F295C9}"/>
              </a:ext>
            </a:extLst>
          </p:cNvPr>
          <p:cNvPicPr>
            <a:picLocks noChangeAspect="1"/>
          </p:cNvPicPr>
          <p:nvPr/>
        </p:nvPicPr>
        <p:blipFill>
          <a:blip r:embed="rId3"/>
          <a:stretch>
            <a:fillRect/>
          </a:stretch>
        </p:blipFill>
        <p:spPr>
          <a:xfrm>
            <a:off x="6922187" y="91646"/>
            <a:ext cx="4699000" cy="4648200"/>
          </a:xfrm>
          <a:prstGeom prst="rect">
            <a:avLst/>
          </a:prstGeom>
        </p:spPr>
      </p:pic>
    </p:spTree>
    <p:extLst>
      <p:ext uri="{BB962C8B-B14F-4D97-AF65-F5344CB8AC3E}">
        <p14:creationId xmlns:p14="http://schemas.microsoft.com/office/powerpoint/2010/main" val="4098293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6B4DF8-0F52-CAFA-D8C1-488FB2B5C94B}"/>
              </a:ext>
            </a:extLst>
          </p:cNvPr>
          <p:cNvPicPr>
            <a:picLocks noChangeAspect="1"/>
          </p:cNvPicPr>
          <p:nvPr/>
        </p:nvPicPr>
        <p:blipFill>
          <a:blip r:embed="rId2"/>
          <a:stretch>
            <a:fillRect/>
          </a:stretch>
        </p:blipFill>
        <p:spPr>
          <a:xfrm>
            <a:off x="109151" y="-1"/>
            <a:ext cx="11901618" cy="4560079"/>
          </a:xfrm>
          <a:prstGeom prst="rect">
            <a:avLst/>
          </a:prstGeom>
        </p:spPr>
      </p:pic>
    </p:spTree>
    <p:extLst>
      <p:ext uri="{BB962C8B-B14F-4D97-AF65-F5344CB8AC3E}">
        <p14:creationId xmlns:p14="http://schemas.microsoft.com/office/powerpoint/2010/main" val="3080021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BCBAA-F6D7-64E0-524D-B679DF360503}"/>
              </a:ext>
            </a:extLst>
          </p:cNvPr>
          <p:cNvPicPr>
            <a:picLocks noChangeAspect="1"/>
          </p:cNvPicPr>
          <p:nvPr/>
        </p:nvPicPr>
        <p:blipFill>
          <a:blip r:embed="rId2"/>
          <a:stretch>
            <a:fillRect/>
          </a:stretch>
        </p:blipFill>
        <p:spPr>
          <a:xfrm>
            <a:off x="0" y="0"/>
            <a:ext cx="7772400" cy="6817316"/>
          </a:xfrm>
          <a:prstGeom prst="rect">
            <a:avLst/>
          </a:prstGeom>
        </p:spPr>
      </p:pic>
    </p:spTree>
    <p:extLst>
      <p:ext uri="{BB962C8B-B14F-4D97-AF65-F5344CB8AC3E}">
        <p14:creationId xmlns:p14="http://schemas.microsoft.com/office/powerpoint/2010/main" val="634227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31A1A-12C9-5300-B870-76183E249072}"/>
              </a:ext>
            </a:extLst>
          </p:cNvPr>
          <p:cNvPicPr>
            <a:picLocks noChangeAspect="1"/>
          </p:cNvPicPr>
          <p:nvPr/>
        </p:nvPicPr>
        <p:blipFill>
          <a:blip r:embed="rId2"/>
          <a:stretch>
            <a:fillRect/>
          </a:stretch>
        </p:blipFill>
        <p:spPr>
          <a:xfrm>
            <a:off x="591065" y="273609"/>
            <a:ext cx="8861854" cy="6490919"/>
          </a:xfrm>
          <a:prstGeom prst="rect">
            <a:avLst/>
          </a:prstGeom>
        </p:spPr>
      </p:pic>
    </p:spTree>
    <p:extLst>
      <p:ext uri="{BB962C8B-B14F-4D97-AF65-F5344CB8AC3E}">
        <p14:creationId xmlns:p14="http://schemas.microsoft.com/office/powerpoint/2010/main" val="15218245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7E659-9218-6F46-7BA3-CD84385D0F7C}"/>
              </a:ext>
            </a:extLst>
          </p:cNvPr>
          <p:cNvPicPr>
            <a:picLocks noChangeAspect="1"/>
          </p:cNvPicPr>
          <p:nvPr/>
        </p:nvPicPr>
        <p:blipFill>
          <a:blip r:embed="rId2"/>
          <a:stretch>
            <a:fillRect/>
          </a:stretch>
        </p:blipFill>
        <p:spPr>
          <a:xfrm>
            <a:off x="287072" y="0"/>
            <a:ext cx="5711325" cy="6858000"/>
          </a:xfrm>
          <a:prstGeom prst="rect">
            <a:avLst/>
          </a:prstGeom>
        </p:spPr>
      </p:pic>
      <p:pic>
        <p:nvPicPr>
          <p:cNvPr id="3" name="Picture 2">
            <a:extLst>
              <a:ext uri="{FF2B5EF4-FFF2-40B4-BE49-F238E27FC236}">
                <a16:creationId xmlns:a16="http://schemas.microsoft.com/office/drawing/2014/main" id="{374A8922-D8E7-5A13-ADD0-3817AB1B5BED}"/>
              </a:ext>
            </a:extLst>
          </p:cNvPr>
          <p:cNvPicPr>
            <a:picLocks noChangeAspect="1"/>
          </p:cNvPicPr>
          <p:nvPr/>
        </p:nvPicPr>
        <p:blipFill>
          <a:blip r:embed="rId3"/>
          <a:stretch>
            <a:fillRect/>
          </a:stretch>
        </p:blipFill>
        <p:spPr>
          <a:xfrm>
            <a:off x="6875728" y="1682750"/>
            <a:ext cx="5029200" cy="3492500"/>
          </a:xfrm>
          <a:prstGeom prst="rect">
            <a:avLst/>
          </a:prstGeom>
        </p:spPr>
      </p:pic>
    </p:spTree>
    <p:extLst>
      <p:ext uri="{BB962C8B-B14F-4D97-AF65-F5344CB8AC3E}">
        <p14:creationId xmlns:p14="http://schemas.microsoft.com/office/powerpoint/2010/main" val="26639932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F2E323-5E85-A5BA-8553-EE1C270ED5D8}"/>
              </a:ext>
            </a:extLst>
          </p:cNvPr>
          <p:cNvPicPr>
            <a:picLocks noChangeAspect="1"/>
          </p:cNvPicPr>
          <p:nvPr/>
        </p:nvPicPr>
        <p:blipFill>
          <a:blip r:embed="rId2"/>
          <a:stretch>
            <a:fillRect/>
          </a:stretch>
        </p:blipFill>
        <p:spPr>
          <a:xfrm>
            <a:off x="6491423" y="0"/>
            <a:ext cx="5700577" cy="6858000"/>
          </a:xfrm>
          <a:prstGeom prst="rect">
            <a:avLst/>
          </a:prstGeom>
        </p:spPr>
      </p:pic>
      <p:pic>
        <p:nvPicPr>
          <p:cNvPr id="19458" name="Picture 2">
            <a:extLst>
              <a:ext uri="{FF2B5EF4-FFF2-40B4-BE49-F238E27FC236}">
                <a16:creationId xmlns:a16="http://schemas.microsoft.com/office/drawing/2014/main" id="{3D4C2B4E-65AE-A1BF-A528-AF0B42C5E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1978"/>
            <a:ext cx="6351003" cy="6166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267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0866-968F-80D2-0CC6-192B2678905C}"/>
              </a:ext>
            </a:extLst>
          </p:cNvPr>
          <p:cNvSpPr>
            <a:spLocks noGrp="1"/>
          </p:cNvSpPr>
          <p:nvPr>
            <p:ph type="title"/>
          </p:nvPr>
        </p:nvSpPr>
        <p:spPr/>
        <p:txBody>
          <a:bodyPr/>
          <a:lstStyle/>
          <a:p>
            <a:r>
              <a:rPr lang="en-US" dirty="0"/>
              <a:t>Conclusions (1/2)</a:t>
            </a:r>
          </a:p>
        </p:txBody>
      </p:sp>
      <p:sp>
        <p:nvSpPr>
          <p:cNvPr id="3" name="TextBox 2">
            <a:extLst>
              <a:ext uri="{FF2B5EF4-FFF2-40B4-BE49-F238E27FC236}">
                <a16:creationId xmlns:a16="http://schemas.microsoft.com/office/drawing/2014/main" id="{C64879F0-A639-0565-F307-CECA2D1CD158}"/>
              </a:ext>
            </a:extLst>
          </p:cNvPr>
          <p:cNvSpPr txBox="1"/>
          <p:nvPr/>
        </p:nvSpPr>
        <p:spPr>
          <a:xfrm>
            <a:off x="838200" y="1346886"/>
            <a:ext cx="10515600" cy="4247317"/>
          </a:xfrm>
          <a:prstGeom prst="rect">
            <a:avLst/>
          </a:prstGeom>
          <a:noFill/>
        </p:spPr>
        <p:txBody>
          <a:bodyPr wrap="square" rtlCol="0">
            <a:spAutoFit/>
          </a:bodyPr>
          <a:lstStyle/>
          <a:p>
            <a:r>
              <a:rPr lang="en-US" dirty="0"/>
              <a:t>- Single cell RNA data (like most ‘omics data) is </a:t>
            </a:r>
            <a:r>
              <a:rPr lang="en-US" b="1" dirty="0"/>
              <a:t>highly dimensional</a:t>
            </a:r>
            <a:r>
              <a:rPr lang="en-US" dirty="0"/>
              <a:t>: With many observations (cells) and many variables (genes). </a:t>
            </a:r>
          </a:p>
          <a:p>
            <a:endParaRPr lang="en-US" dirty="0"/>
          </a:p>
          <a:p>
            <a:r>
              <a:rPr lang="en-US" dirty="0"/>
              <a:t>- Single cell RNA data (like most ‘omics data) is </a:t>
            </a:r>
            <a:r>
              <a:rPr lang="en-US" b="1" dirty="0"/>
              <a:t>sparse</a:t>
            </a:r>
            <a:r>
              <a:rPr lang="en-US" dirty="0"/>
              <a:t>: Most var (genes) are not detected in most observations (cells). </a:t>
            </a:r>
          </a:p>
          <a:p>
            <a:endParaRPr lang="en-US" dirty="0"/>
          </a:p>
          <a:p>
            <a:r>
              <a:rPr lang="en-US" dirty="0"/>
              <a:t>- </a:t>
            </a:r>
            <a:r>
              <a:rPr lang="en-US" b="1" dirty="0"/>
              <a:t>Sparse and highly dimensional data may require specialized tools to store and open the data</a:t>
            </a:r>
            <a:r>
              <a:rPr lang="en-US" dirty="0"/>
              <a:t>. Trying to load up the raw data (mostly zeros, with many rows and columns) in a more typical tool like Excel will result </a:t>
            </a:r>
            <a:r>
              <a:rPr lang="en-US" b="1" dirty="0"/>
              <a:t>in the need for a lot of computer memory (likely more than exists on a typical computer), and very poor performance even if it does load</a:t>
            </a:r>
            <a:r>
              <a:rPr lang="en-US" dirty="0"/>
              <a:t>.</a:t>
            </a:r>
          </a:p>
          <a:p>
            <a:endParaRPr lang="en-US" dirty="0"/>
          </a:p>
          <a:p>
            <a:r>
              <a:rPr lang="en-US" dirty="0"/>
              <a:t>- It is important to make sure the data (e.g., cell-gene-counts) and metadata (information about the cells) are </a:t>
            </a:r>
            <a:r>
              <a:rPr lang="en-US" b="1" dirty="0"/>
              <a:t>kept organized and consistent with one another</a:t>
            </a:r>
            <a:r>
              <a:rPr lang="en-US" dirty="0"/>
              <a:t>. Being able to split / slice the data and metadata together. Tools like </a:t>
            </a:r>
            <a:r>
              <a:rPr lang="en-US" dirty="0" err="1"/>
              <a:t>anndata</a:t>
            </a:r>
            <a:r>
              <a:rPr lang="en-US" dirty="0"/>
              <a:t> structures make this much easier, and further allow for details like analysis results and parameters to be also kept with the data and metadata in a tidy and portable manner.</a:t>
            </a:r>
          </a:p>
        </p:txBody>
      </p:sp>
    </p:spTree>
    <p:extLst>
      <p:ext uri="{BB962C8B-B14F-4D97-AF65-F5344CB8AC3E}">
        <p14:creationId xmlns:p14="http://schemas.microsoft.com/office/powerpoint/2010/main" val="1792610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1A7C-11AF-8CB7-D8E2-C798C4761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2B95E-BAD5-F502-BC4B-49891C50FEE1}"/>
              </a:ext>
            </a:extLst>
          </p:cNvPr>
          <p:cNvSpPr>
            <a:spLocks noGrp="1"/>
          </p:cNvSpPr>
          <p:nvPr>
            <p:ph type="title"/>
          </p:nvPr>
        </p:nvSpPr>
        <p:spPr/>
        <p:txBody>
          <a:bodyPr/>
          <a:lstStyle/>
          <a:p>
            <a:r>
              <a:rPr lang="en-US" dirty="0"/>
              <a:t>Conclusions (2/2)</a:t>
            </a:r>
          </a:p>
        </p:txBody>
      </p:sp>
      <p:sp>
        <p:nvSpPr>
          <p:cNvPr id="3" name="TextBox 2">
            <a:extLst>
              <a:ext uri="{FF2B5EF4-FFF2-40B4-BE49-F238E27FC236}">
                <a16:creationId xmlns:a16="http://schemas.microsoft.com/office/drawing/2014/main" id="{1AF6F414-FD66-32F4-7B8D-F1E9979785BF}"/>
              </a:ext>
            </a:extLst>
          </p:cNvPr>
          <p:cNvSpPr txBox="1"/>
          <p:nvPr/>
        </p:nvSpPr>
        <p:spPr>
          <a:xfrm>
            <a:off x="838200" y="1346886"/>
            <a:ext cx="10515600" cy="4524315"/>
          </a:xfrm>
          <a:prstGeom prst="rect">
            <a:avLst/>
          </a:prstGeom>
          <a:noFill/>
        </p:spPr>
        <p:txBody>
          <a:bodyPr wrap="square" rtlCol="0">
            <a:spAutoFit/>
          </a:bodyPr>
          <a:lstStyle/>
          <a:p>
            <a:r>
              <a:rPr lang="en-US" dirty="0"/>
              <a:t>- There are </a:t>
            </a:r>
            <a:r>
              <a:rPr lang="en-US" b="1" dirty="0"/>
              <a:t>multiple subjective steps </a:t>
            </a:r>
            <a:r>
              <a:rPr lang="en-US" dirty="0"/>
              <a:t>in the quality control and processing of single cell RNA data. These include things like filtering out ‘low quality’ cells based on total reads, genes-per-reads, percent mitochondrial reads, etc. For genes, these include selection of ‘highly variable genes’. For </a:t>
            </a:r>
            <a:r>
              <a:rPr lang="en-US" dirty="0" err="1"/>
              <a:t>oridination</a:t>
            </a:r>
            <a:r>
              <a:rPr lang="en-US" dirty="0"/>
              <a:t> these include the clustering algorithm, distance and neighbor identification metric. For clustering, these include clustering thresholds.</a:t>
            </a:r>
          </a:p>
          <a:p>
            <a:endParaRPr lang="en-US" dirty="0"/>
          </a:p>
          <a:p>
            <a:r>
              <a:rPr lang="en-US" dirty="0"/>
              <a:t>- </a:t>
            </a:r>
            <a:r>
              <a:rPr lang="en-US" b="1" dirty="0"/>
              <a:t>Parameter tuning</a:t>
            </a:r>
            <a:r>
              <a:rPr lang="en-US" dirty="0"/>
              <a:t> is when you try out a reasonable range of values for the parameters used in filtering, ordination, and clustering and have some definable means by which you are picking a value.</a:t>
            </a:r>
          </a:p>
          <a:p>
            <a:endParaRPr lang="en-US" dirty="0"/>
          </a:p>
          <a:p>
            <a:r>
              <a:rPr lang="en-US" dirty="0"/>
              <a:t>- </a:t>
            </a:r>
            <a:r>
              <a:rPr lang="en-US" b="1" dirty="0"/>
              <a:t>Sensitivity testing</a:t>
            </a:r>
            <a:r>
              <a:rPr lang="en-US" dirty="0"/>
              <a:t> is when you determine how much a change in a parameter effects the ultimate conclusion or output. Sensitive parameters are really tricky, and it is generally better to use approaches with parameters that are less sensitive (i.e., the result does not change very much with the parameter).</a:t>
            </a:r>
          </a:p>
          <a:p>
            <a:endParaRPr lang="en-US" dirty="0"/>
          </a:p>
          <a:p>
            <a:r>
              <a:rPr lang="en-US" dirty="0"/>
              <a:t>- </a:t>
            </a:r>
            <a:r>
              <a:rPr lang="en-US" b="1" dirty="0"/>
              <a:t>The only way to do parameter tuning and/or sensitivity testing wrong is to not bother doing it</a:t>
            </a:r>
            <a:r>
              <a:rPr lang="en-US" dirty="0"/>
              <a:t>. Try to avoid using ‘default’ values for parameters without first trying a reasonable range and seeing how the output is effected and how sensitive your conclusions are to which parameter is selected.</a:t>
            </a:r>
          </a:p>
        </p:txBody>
      </p:sp>
    </p:spTree>
    <p:extLst>
      <p:ext uri="{BB962C8B-B14F-4D97-AF65-F5344CB8AC3E}">
        <p14:creationId xmlns:p14="http://schemas.microsoft.com/office/powerpoint/2010/main" val="307708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0EE45-74CC-5D08-E420-36E0FA752AFB}"/>
              </a:ext>
            </a:extLst>
          </p:cNvPr>
          <p:cNvSpPr txBox="1"/>
          <p:nvPr/>
        </p:nvSpPr>
        <p:spPr>
          <a:xfrm>
            <a:off x="504497" y="315310"/>
            <a:ext cx="505547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For our Windows Friends:</a:t>
            </a:r>
          </a:p>
        </p:txBody>
      </p:sp>
      <p:sp>
        <p:nvSpPr>
          <p:cNvPr id="4" name="TextBox 3">
            <a:extLst>
              <a:ext uri="{FF2B5EF4-FFF2-40B4-BE49-F238E27FC236}">
                <a16:creationId xmlns:a16="http://schemas.microsoft.com/office/drawing/2014/main" id="{E6FD0BF7-8830-4CCB-B1F2-918ED493F9F0}"/>
              </a:ext>
            </a:extLst>
          </p:cNvPr>
          <p:cNvSpPr txBox="1"/>
          <p:nvPr/>
        </p:nvSpPr>
        <p:spPr>
          <a:xfrm>
            <a:off x="1124607" y="987237"/>
            <a:ext cx="6096000" cy="369332"/>
          </a:xfrm>
          <a:prstGeom prst="rect">
            <a:avLst/>
          </a:prstGeom>
          <a:noFill/>
        </p:spPr>
        <p:txBody>
          <a:bodyPr wrap="square">
            <a:spAutoFit/>
          </a:bodyPr>
          <a:lstStyle/>
          <a:p>
            <a:r>
              <a:rPr lang="en-US" dirty="0"/>
              <a:t>https://</a:t>
            </a:r>
            <a:r>
              <a:rPr lang="en-US" dirty="0" err="1"/>
              <a:t>www.python.org</a:t>
            </a:r>
            <a:r>
              <a:rPr lang="en-US" dirty="0"/>
              <a:t>/downloads/windows/</a:t>
            </a:r>
          </a:p>
        </p:txBody>
      </p:sp>
      <p:pic>
        <p:nvPicPr>
          <p:cNvPr id="5" name="Picture 4">
            <a:extLst>
              <a:ext uri="{FF2B5EF4-FFF2-40B4-BE49-F238E27FC236}">
                <a16:creationId xmlns:a16="http://schemas.microsoft.com/office/drawing/2014/main" id="{1F30D189-3303-950C-A71E-4473F9E9C95B}"/>
              </a:ext>
            </a:extLst>
          </p:cNvPr>
          <p:cNvPicPr>
            <a:picLocks noChangeAspect="1"/>
          </p:cNvPicPr>
          <p:nvPr/>
        </p:nvPicPr>
        <p:blipFill>
          <a:blip r:embed="rId2"/>
          <a:stretch>
            <a:fillRect/>
          </a:stretch>
        </p:blipFill>
        <p:spPr>
          <a:xfrm>
            <a:off x="7341147" y="0"/>
            <a:ext cx="4740821" cy="6858000"/>
          </a:xfrm>
          <a:prstGeom prst="rect">
            <a:avLst/>
          </a:prstGeom>
        </p:spPr>
      </p:pic>
      <p:cxnSp>
        <p:nvCxnSpPr>
          <p:cNvPr id="7" name="Straight Arrow Connector 6">
            <a:extLst>
              <a:ext uri="{FF2B5EF4-FFF2-40B4-BE49-F238E27FC236}">
                <a16:creationId xmlns:a16="http://schemas.microsoft.com/office/drawing/2014/main" id="{784BCEB0-A226-2D26-5364-CD76F2EDA05F}"/>
              </a:ext>
            </a:extLst>
          </p:cNvPr>
          <p:cNvCxnSpPr/>
          <p:nvPr/>
        </p:nvCxnSpPr>
        <p:spPr>
          <a:xfrm>
            <a:off x="4172607" y="6011917"/>
            <a:ext cx="3468414" cy="420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A24C30E-E9DC-83C5-08F9-8884F78B8204}"/>
              </a:ext>
            </a:extLst>
          </p:cNvPr>
          <p:cNvSpPr txBox="1"/>
          <p:nvPr/>
        </p:nvSpPr>
        <p:spPr>
          <a:xfrm>
            <a:off x="986613" y="5686097"/>
            <a:ext cx="3201197" cy="369332"/>
          </a:xfrm>
          <a:prstGeom prst="rect">
            <a:avLst/>
          </a:prstGeom>
          <a:noFill/>
        </p:spPr>
        <p:txBody>
          <a:bodyPr wrap="none" rtlCol="0">
            <a:spAutoFit/>
          </a:bodyPr>
          <a:lstStyle/>
          <a:p>
            <a:r>
              <a:rPr lang="en-US" dirty="0"/>
              <a:t>Most likely you’ll need this one</a:t>
            </a:r>
          </a:p>
        </p:txBody>
      </p:sp>
    </p:spTree>
    <p:extLst>
      <p:ext uri="{BB962C8B-B14F-4D97-AF65-F5344CB8AC3E}">
        <p14:creationId xmlns:p14="http://schemas.microsoft.com/office/powerpoint/2010/main" val="1292206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4159</TotalTime>
  <Words>3036</Words>
  <Application>Microsoft Macintosh PowerPoint</Application>
  <PresentationFormat>Widescreen</PresentationFormat>
  <Paragraphs>266</Paragraphs>
  <Slides>89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89</vt:i4>
      </vt:variant>
    </vt:vector>
  </HeadingPairs>
  <TitlesOfParts>
    <vt:vector size="93" baseType="lpstr">
      <vt:lpstr>Aptos</vt:lpstr>
      <vt:lpstr>Aptos Display</vt:lpstr>
      <vt:lpstr>Arial</vt:lpstr>
      <vt:lpstr>Office Theme</vt:lpstr>
      <vt:lpstr>An introduction to data analysis with code</vt:lpstr>
      <vt:lpstr>Disclosures</vt:lpstr>
      <vt:lpstr>Itinerary</vt:lpstr>
      <vt:lpstr>Learning Objectives</vt:lpstr>
      <vt:lpstr>Step 0: Download the public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 Quality control and identification of cell types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Statistics and regression of single cell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(1/2)</vt:lpstr>
      <vt:lpstr>Conclusions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data analysis with code</dc:title>
  <dc:creator>Golob MD PhD, Jonathan L</dc:creator>
  <cp:lastModifiedBy>Jonathan Golob</cp:lastModifiedBy>
  <cp:revision>89</cp:revision>
  <dcterms:created xsi:type="dcterms:W3CDTF">2024-01-26T19:59:39Z</dcterms:created>
  <dcterms:modified xsi:type="dcterms:W3CDTF">2024-01-29T17:19:12Z</dcterms:modified>
</cp:coreProperties>
</file>